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99" r:id="rId2"/>
    <p:sldId id="257" r:id="rId3"/>
    <p:sldId id="301" r:id="rId4"/>
    <p:sldId id="259" r:id="rId5"/>
    <p:sldId id="260" r:id="rId6"/>
    <p:sldId id="263" r:id="rId7"/>
    <p:sldId id="303" r:id="rId8"/>
    <p:sldId id="304" r:id="rId9"/>
    <p:sldId id="262" r:id="rId10"/>
    <p:sldId id="296" r:id="rId11"/>
    <p:sldId id="293" r:id="rId12"/>
    <p:sldId id="297" r:id="rId13"/>
    <p:sldId id="284" r:id="rId14"/>
    <p:sldId id="291" r:id="rId15"/>
    <p:sldId id="295" r:id="rId16"/>
    <p:sldId id="288" r:id="rId17"/>
    <p:sldId id="271" r:id="rId18"/>
    <p:sldId id="272" r:id="rId19"/>
    <p:sldId id="270" r:id="rId20"/>
    <p:sldId id="273" r:id="rId21"/>
    <p:sldId id="287" r:id="rId22"/>
    <p:sldId id="300" r:id="rId23"/>
    <p:sldId id="298" r:id="rId24"/>
    <p:sldId id="275" r:id="rId25"/>
    <p:sldId id="302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97" autoAdjust="0"/>
    <p:restoredTop sz="94744"/>
  </p:normalViewPr>
  <p:slideViewPr>
    <p:cSldViewPr>
      <p:cViewPr varScale="1">
        <p:scale>
          <a:sx n="53" d="100"/>
          <a:sy n="53" d="100"/>
        </p:scale>
        <p:origin x="274" y="48"/>
      </p:cViewPr>
      <p:guideLst>
        <p:guide orient="horz" pos="3239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657179131586037E-2"/>
          <c:y val="6.5625000000000003E-2"/>
          <c:w val="0.85454517235469507"/>
          <c:h val="0.84062499999999996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DB7F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74B-4583-A561-197A93D9554E}"/>
              </c:ext>
            </c:extLst>
          </c:dPt>
          <c:dPt>
            <c:idx val="1"/>
            <c:bubble3D val="0"/>
            <c:spPr>
              <a:solidFill>
                <a:srgbClr val="4BACC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74B-4583-A561-197A93D9554E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4B-4583-A561-197A93D9554E}"/>
              </c:ext>
            </c:extLst>
          </c:dPt>
          <c:dPt>
            <c:idx val="3"/>
            <c:bubble3D val="0"/>
            <c:spPr>
              <a:solidFill>
                <a:srgbClr val="F2E8E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74B-4583-A561-197A93D9554E}"/>
              </c:ext>
            </c:extLst>
          </c:dPt>
          <c:dPt>
            <c:idx val="4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74B-4583-A561-197A93D9554E}"/>
              </c:ext>
            </c:extLst>
          </c:dPt>
          <c:dPt>
            <c:idx val="5"/>
            <c:bubble3D val="0"/>
            <c:spPr>
              <a:solidFill>
                <a:srgbClr val="7CC3D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74B-4583-A561-197A93D9554E}"/>
              </c:ext>
            </c:extLst>
          </c:dPt>
          <c:dPt>
            <c:idx val="6"/>
            <c:bubble3D val="0"/>
            <c:spPr>
              <a:solidFill>
                <a:srgbClr val="48CFC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4B-4583-A561-197A93D9554E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0">
                    <a:spAutoFit/>
                  </a:bodyPr>
                  <a:lstStyle/>
                  <a:p>
                    <a:pPr algn="ctr">
                      <a:defRPr sz="14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Pretendard Medium" panose="02000603000000020004" pitchFamily="50" charset="-127"/>
                      </a:defRPr>
                    </a:pPr>
                    <a:fld id="{24C4D50F-56FA-4507-8B9B-62F6914CEA45}" type="CATEGORYNAME">
                      <a:rPr lang="ko-KR" altLang="en-US" b="0" i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pPr algn="ctr">
                        <a:defRPr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defRPr>
                      </a:pPr>
                      <a:t>[범주 이름]</a:t>
                    </a:fld>
                    <a:r>
                      <a:rPr lang="ko-KR" altLang="en-US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t>
</a:t>
                    </a:r>
                    <a:r>
                      <a:rPr lang="en-US" altLang="ko-KR" b="0" i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t>15.2%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0">
                  <a:spAutoFit/>
                </a:bodyPr>
                <a:lstStyle/>
                <a:p>
                  <a:pPr algn="ctr">
                    <a:defRPr sz="14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74B-4583-A561-197A93D9554E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6576" tIns="18288" rIns="36576" bIns="18288" anchor="ctr" anchorCtr="0">
                    <a:spAutoFit/>
                  </a:bodyPr>
                  <a:lstStyle/>
                  <a:p>
                    <a:pPr algn="l">
                      <a:defRPr sz="20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Pretendard Medium" panose="02000603000000020004" pitchFamily="50" charset="-127"/>
                      </a:defRPr>
                    </a:pPr>
                    <a:fld id="{74FD0CD3-998E-436A-9EC9-F19EEE28291F}" type="CATEGORYNAME">
                      <a:rPr lang="ko-KR" altLang="en-US" sz="2000" b="0" i="0" smtClean="0">
                        <a:solidFill>
                          <a:srgbClr val="FF0000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pPr algn="l">
                        <a:defRPr sz="200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defRPr>
                      </a:pPr>
                      <a:t>[범주 이름]</a:t>
                    </a:fld>
                    <a:r>
                      <a:rPr lang="ko-KR" altLang="en-US" sz="2000" b="0" i="0" dirty="0">
                        <a:solidFill>
                          <a:srgbClr val="FF0000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t> </a:t>
                    </a:r>
                    <a:fld id="{00F6C08C-D9E2-47EB-8802-6520099C43E3}" type="PERCENTAGE">
                      <a:rPr lang="en-US" altLang="ko-KR" sz="2000" b="0" i="0" baseline="0" smtClean="0">
                        <a:solidFill>
                          <a:srgbClr val="FF0000"/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pPr algn="l">
                        <a:defRPr sz="200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defRPr>
                      </a:pPr>
                      <a:t>[백분율]</a:t>
                    </a:fld>
                    <a:endParaRPr lang="ko-KR" altLang="en-US" sz="2000" b="0" i="0" dirty="0">
                      <a:solidFill>
                        <a:srgbClr val="FF0000"/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0">
                  <a:spAutoFit/>
                </a:bodyPr>
                <a:lstStyle/>
                <a:p>
                  <a:pPr algn="l">
                    <a:defRPr sz="20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A74B-4583-A561-197A93D9554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4973731-D1EC-47AD-BCD3-50DCAECB2BEF}" type="CATEGORYNAME">
                      <a:rPr lang="ko-KR" altLang="en-US" smtClean="0"/>
                      <a:pPr/>
                      <a:t>[범주 이름]</a:t>
                    </a:fld>
                    <a:r>
                      <a:rPr lang="ko-KR" altLang="en-US" baseline="0" dirty="0"/>
                      <a:t> </a:t>
                    </a:r>
                    <a:fld id="{5A6EAD9A-1D89-4A25-B315-A50053613209}" type="PERCENTAGE">
                      <a:rPr lang="en-US" altLang="ko-KR" baseline="0" smtClean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10194393427334"/>
                      <c:h val="6.819069881889763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74B-4583-A561-197A93D9554E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FFE089E-40AA-4FCC-91C7-20FA9EBE39A8}" type="CATEGORYNAME">
                      <a:rPr lang="ko-KR" altLang="en-US" smtClean="0"/>
                      <a:pPr/>
                      <a:t>[범주 이름]</a:t>
                    </a:fld>
                    <a:r>
                      <a:rPr lang="ko-KR" altLang="en-US" baseline="0" dirty="0"/>
                      <a:t> </a:t>
                    </a:r>
                    <a:fld id="{457367BC-DA23-4330-AE7E-357EECE5821F}" type="PERCENTAGE">
                      <a:rPr lang="en-US" altLang="ko-KR" baseline="0" smtClean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09440331798829"/>
                      <c:h val="6.819069881889763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74B-4583-A561-197A93D9554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87FE89B-E961-4D67-8801-FE3BEA02BD5E}" type="CATEGORYNAME">
                      <a:rPr lang="ko-KR" altLang="en-US" smtClean="0"/>
                      <a:pPr/>
                      <a:t>[범주 이름]</a:t>
                    </a:fld>
                    <a:fld id="{B83A63AC-DB4C-462E-BBA4-97ADB99BC607}" type="PERCENTAGE">
                      <a:rPr lang="en-US" altLang="ko-KR" baseline="0" smtClean="0"/>
                      <a:pPr/>
                      <a:t>[백분율]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413874997520016"/>
                      <c:h val="6.819069881889763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74B-4583-A561-197A93D9554E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D43F8C6-09D2-45B7-9ABC-2AA3653067A7}" type="CATEGORYNAME">
                      <a:rPr lang="ko-KR" altLang="en-US" smtClean="0"/>
                      <a:pPr/>
                      <a:t>[범주 이름]</a:t>
                    </a:fld>
                    <a:r>
                      <a:rPr lang="ko-KR" altLang="en-US" baseline="0" dirty="0"/>
                      <a:t> </a:t>
                    </a:r>
                    <a:fld id="{71EF8796-A115-4D10-A815-C2350A8B6E69}" type="PERCENTAGE">
                      <a:rPr lang="en-US" altLang="ko-KR" baseline="0" smtClean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89461725186119"/>
                      <c:h val="6.819069881889763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74B-4583-A561-197A93D9554E}"/>
                </c:ext>
              </c:extLst>
            </c:dLbl>
            <c:dLbl>
              <c:idx val="6"/>
              <c:tx>
                <c:rich>
                  <a:bodyPr rot="0" spcFirstLastPara="1" vertOverflow="clip" horzOverflow="clip" vert="horz" wrap="square" lIns="36576" tIns="18288" rIns="36576" bIns="18288" anchor="ctr" anchorCtr="0">
                    <a:spAutoFit/>
                  </a:bodyPr>
                  <a:lstStyle/>
                  <a:p>
                    <a:pPr algn="ctr">
                      <a:defRPr sz="14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Pretendard Medium" panose="02000603000000020004" pitchFamily="50" charset="-127"/>
                      </a:defRPr>
                    </a:pPr>
                    <a:r>
                      <a:rPr lang="ko-KR" altLang="en-US" b="0" i="0" dirty="0" err="1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t>아니오</a:t>
                    </a:r>
                    <a:endParaRPr lang="ko-KR" altLang="en-US" b="0" i="0" dirty="0"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endParaRPr>
                  </a:p>
                  <a:p>
                    <a:pPr algn="ctr">
                      <a:defRPr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defRPr>
                    </a:pPr>
                    <a:fld id="{0315CBC4-4B6C-43AB-85D2-2962CA6BA4A4}" type="PERCENTAGE">
                      <a:rPr lang="en-US" altLang="ko-KR" b="0" i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pPr algn="ctr">
                        <a:defRPr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0">
                  <a:spAutoFit/>
                </a:bodyPr>
                <a:lstStyle/>
                <a:p>
                  <a:pPr algn="ctr">
                    <a:defRPr sz="14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74B-4583-A561-197A93D955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0">
                <a:spAutoFit/>
              </a:bodyPr>
              <a:lstStyle/>
              <a:p>
                <a:pPr algn="l"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  <a:cs typeface="Pretendard Medium" panose="020006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네</c:v>
                </c:pt>
                <c:pt idx="1">
                  <c:v>존재를 몰라서</c:v>
                </c:pt>
                <c:pt idx="2">
                  <c:v>시간부족</c:v>
                </c:pt>
                <c:pt idx="3">
                  <c:v>신청방법을 몰라서</c:v>
                </c:pt>
                <c:pt idx="4">
                  <c:v>교통열약</c:v>
                </c:pt>
                <c:pt idx="5">
                  <c:v>흥미부족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15.2</c:v>
                </c:pt>
                <c:pt idx="1">
                  <c:v>76.900000000000006</c:v>
                </c:pt>
                <c:pt idx="2">
                  <c:v>7.7</c:v>
                </c:pt>
                <c:pt idx="3">
                  <c:v>5.0999999999999996</c:v>
                </c:pt>
                <c:pt idx="4">
                  <c:v>5.0999999999999996</c:v>
                </c:pt>
                <c:pt idx="5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4B-4583-A561-197A93D955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plitType val="pos"/>
        <c:splitPos val="5"/>
        <c:secondPieSize val="114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Pretendard Medium" panose="02000603000000020004" pitchFamily="50" charset="-127"/>
          <a:ea typeface="Pretendard Medium" panose="02000603000000020004" pitchFamily="50" charset="-127"/>
          <a:cs typeface="Pretendard Medium" panose="0200060300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C494EC9E-82FE-F649-8563-0949F97E40A0}" type="datetime1">
              <a:rPr lang="en-KR" smtClean="0"/>
              <a:t>03/16/2024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4A3BF10C-D424-C74D-8713-5FDE029F7D7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248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가장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나다운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산림을 다녀오다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가나다 발표 맡은 박준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/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박관빈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산림프로그램을 포함한 여행코스를 제공하는 코스 추천 플랫폼 구상함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74067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,</a:t>
            </a:r>
            <a:r>
              <a:rPr lang="ko-KR" altLang="en-US" dirty="0"/>
              <a:t> 빅데이터 거래소에 있는 산림 데이터를 조사함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3039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31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330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위에서 조사한 거래소 데이터 중 </a:t>
            </a:r>
            <a:r>
              <a:rPr lang="en-US" altLang="ko-KR" dirty="0"/>
              <a:t>18</a:t>
            </a:r>
            <a:r>
              <a:rPr lang="ko-KR" altLang="en-US" dirty="0"/>
              <a:t>개를 뽑아 </a:t>
            </a:r>
            <a:r>
              <a:rPr lang="en-US" altLang="ko-KR" dirty="0"/>
              <a:t>5</a:t>
            </a:r>
            <a:r>
              <a:rPr lang="ko-KR" altLang="en-US" dirty="0"/>
              <a:t>가지 주제로 분류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가지 주제 </a:t>
            </a:r>
            <a:r>
              <a:rPr lang="en-US" altLang="ko-KR" dirty="0"/>
              <a:t>3</a:t>
            </a:r>
            <a:r>
              <a:rPr lang="ko-KR" altLang="en-US" dirty="0"/>
              <a:t>가지 공통 키워드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6831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5079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90187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이러한 개발 과정과 더불어 사업전략 역시 매우 중요할 것 같은데요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저희는 유사 경쟁 플랫폼 </a:t>
            </a:r>
            <a:r>
              <a:rPr lang="en-US" altLang="ko-KR" dirty="0"/>
              <a:t>3</a:t>
            </a:r>
            <a:r>
              <a:rPr lang="ko-KR" altLang="en-US" dirty="0"/>
              <a:t>종인 </a:t>
            </a:r>
            <a:r>
              <a:rPr lang="ko-KR" altLang="en-US" dirty="0" err="1"/>
              <a:t>데이트팝</a:t>
            </a:r>
            <a:r>
              <a:rPr lang="en-US" altLang="ko-KR" dirty="0"/>
              <a:t>, </a:t>
            </a:r>
            <a:r>
              <a:rPr lang="ko-KR" altLang="en-US" dirty="0"/>
              <a:t>데이트립</a:t>
            </a:r>
            <a:r>
              <a:rPr lang="en-US" altLang="ko-KR" dirty="0"/>
              <a:t>, </a:t>
            </a:r>
            <a:r>
              <a:rPr lang="ko-KR" altLang="en-US" dirty="0" err="1"/>
              <a:t>트리플을</a:t>
            </a:r>
            <a:r>
              <a:rPr lang="ko-KR" altLang="en-US" dirty="0"/>
              <a:t> 선정했고</a:t>
            </a:r>
            <a:r>
              <a:rPr lang="en-US" altLang="ko-KR" dirty="0"/>
              <a:t>, </a:t>
            </a:r>
            <a:r>
              <a:rPr lang="ko-KR" altLang="en-US" dirty="0"/>
              <a:t>이들에 대한 실제 고객 리뷰를 수집했습니다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이때 세 어플을 지방코스 부족 </a:t>
            </a:r>
            <a:r>
              <a:rPr lang="en-US" altLang="ko-KR" dirty="0"/>
              <a:t>/ </a:t>
            </a:r>
            <a:r>
              <a:rPr lang="ko-KR" altLang="en-US" dirty="0"/>
              <a:t>검색 </a:t>
            </a:r>
            <a:r>
              <a:rPr lang="ko-KR" altLang="en-US" dirty="0" err="1"/>
              <a:t>직관성</a:t>
            </a:r>
            <a:r>
              <a:rPr lang="ko-KR" altLang="en-US" dirty="0"/>
              <a:t> 저하 </a:t>
            </a:r>
            <a:r>
              <a:rPr lang="en-US" altLang="ko-KR" dirty="0"/>
              <a:t>/ </a:t>
            </a:r>
            <a:r>
              <a:rPr lang="ko-KR" altLang="en-US" dirty="0"/>
              <a:t>자동 추천 기능의 부재 등의 </a:t>
            </a:r>
            <a:r>
              <a:rPr lang="en-US" altLang="ko-KR" dirty="0"/>
              <a:t>Pain</a:t>
            </a:r>
            <a:r>
              <a:rPr lang="ko-KR" altLang="en-US" dirty="0"/>
              <a:t> </a:t>
            </a:r>
            <a:r>
              <a:rPr lang="en-US" altLang="ko-KR" dirty="0"/>
              <a:t>Point</a:t>
            </a:r>
            <a:r>
              <a:rPr lang="ko-KR" altLang="en-US" dirty="0"/>
              <a:t>가 나타났는데요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저희 플랫폼은 전국단위 산림 플랫폼이며</a:t>
            </a:r>
            <a:r>
              <a:rPr lang="en-US" altLang="ko-KR" dirty="0"/>
              <a:t>, </a:t>
            </a:r>
            <a:r>
              <a:rPr lang="ko-KR" altLang="en-US" dirty="0"/>
              <a:t>터치 한번에</a:t>
            </a:r>
            <a:r>
              <a:rPr lang="en-US" altLang="ko-KR" dirty="0"/>
              <a:t>, </a:t>
            </a:r>
            <a:r>
              <a:rPr lang="ko-KR" altLang="en-US" dirty="0"/>
              <a:t>관심사를 기반으로 한 코스를 추천하므로 이를 보완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8768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유입 전략은 현실적인 자본 상황을 고려해 중소형 산악 </a:t>
            </a:r>
            <a:r>
              <a:rPr lang="ko-KR" altLang="en-US" dirty="0" err="1"/>
              <a:t>유튜버에</a:t>
            </a:r>
            <a:r>
              <a:rPr lang="ko-KR" altLang="en-US" dirty="0"/>
              <a:t> 대한 협찬을 고려했습니다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브이로그나</a:t>
            </a:r>
            <a:r>
              <a:rPr lang="ko-KR" altLang="en-US" dirty="0"/>
              <a:t> 산악영상 속에서 자연스런 홍보를 기대할 수 있을 것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38138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목표 시장은 </a:t>
            </a:r>
            <a:r>
              <a:rPr lang="en-US" altLang="ko-KR" dirty="0"/>
              <a:t>OTA</a:t>
            </a:r>
            <a:r>
              <a:rPr lang="ko-KR" altLang="en-US" dirty="0"/>
              <a:t>인 온라인여행플랫폼 시장을 기준으로</a:t>
            </a:r>
            <a:endParaRPr lang="en-US" altLang="ko-KR" dirty="0"/>
          </a:p>
          <a:p>
            <a:r>
              <a:rPr lang="en-US" altLang="ko-KR" dirty="0"/>
              <a:t>TAM-SAM-SOM </a:t>
            </a:r>
            <a:r>
              <a:rPr lang="ko-KR" altLang="en-US" dirty="0"/>
              <a:t>각각 </a:t>
            </a:r>
            <a:r>
              <a:rPr lang="en-US" altLang="ko-KR" dirty="0"/>
              <a:t>24</a:t>
            </a:r>
            <a:r>
              <a:rPr lang="ko-KR" altLang="en-US" dirty="0"/>
              <a:t>조</a:t>
            </a:r>
            <a:r>
              <a:rPr lang="en-US" altLang="ko-KR" dirty="0"/>
              <a:t>, 4</a:t>
            </a:r>
            <a:r>
              <a:rPr lang="ko-KR" altLang="en-US" dirty="0"/>
              <a:t>조</a:t>
            </a:r>
            <a:r>
              <a:rPr lang="en-US" altLang="ko-KR" dirty="0"/>
              <a:t>, 7</a:t>
            </a:r>
            <a:r>
              <a:rPr lang="ko-KR" altLang="en-US" dirty="0"/>
              <a:t>천억 단위로 설정했고요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9450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창업 마일스톤은 </a:t>
            </a:r>
            <a:r>
              <a:rPr lang="ko-KR" altLang="en-US" dirty="0" err="1"/>
              <a:t>예창</a:t>
            </a:r>
            <a:r>
              <a:rPr lang="en-US" altLang="ko-KR" dirty="0"/>
              <a:t>/</a:t>
            </a:r>
            <a:r>
              <a:rPr lang="ko-KR" altLang="en-US" dirty="0"/>
              <a:t>초창과 이후 </a:t>
            </a:r>
            <a:r>
              <a:rPr lang="en-US" altLang="ko-KR" dirty="0"/>
              <a:t>TIPS</a:t>
            </a:r>
            <a:r>
              <a:rPr lang="ko-KR" altLang="en-US" dirty="0"/>
              <a:t>까지 활용하되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신규 민간 산림복지전문업 업체와 제휴해서 </a:t>
            </a:r>
            <a:r>
              <a:rPr lang="ko-KR" altLang="en-US" dirty="0" err="1"/>
              <a:t>구독제</a:t>
            </a:r>
            <a:r>
              <a:rPr lang="ko-KR" altLang="en-US" dirty="0"/>
              <a:t> 모델을 구축하고자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최종적으론 모든 국립 민간 업체를 플랫폼에 유입시키는 걸 목표로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412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산림복지사업의 미래가 동전의 양면과 같은 전망을 동시에 보이기 때문입니다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우선 산림프로그램 이용객은 관련 지표에 따르면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년 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배 상승할 것으로 전망됩니다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그러나 산림복지업체 매출 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억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미만’에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해당하는 업체가 과반으로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영세성을 보이죠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유망한 시장성에도 영세 업체들이 추가 고객을 유치하지 못하는 상황이라 유추했습니다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1543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BF10C-D424-C74D-8713-5FDE029F7D71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41201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사회적 가치의 경우 저희 팀내에서 자체 데이터와 </a:t>
            </a:r>
            <a:r>
              <a:rPr lang="en-US" altLang="ko-KR" dirty="0"/>
              <a:t>1</a:t>
            </a:r>
            <a:r>
              <a:rPr lang="ko-KR" altLang="en-US" dirty="0"/>
              <a:t>인 평균 소비금액을 토대로</a:t>
            </a:r>
            <a:endParaRPr lang="en-US" altLang="ko-KR" dirty="0"/>
          </a:p>
          <a:p>
            <a:r>
              <a:rPr lang="ko-KR" altLang="en-US" dirty="0"/>
              <a:t>코스 지역 내 소비 </a:t>
            </a:r>
            <a:r>
              <a:rPr lang="en-US" altLang="ko-KR" dirty="0"/>
              <a:t>20</a:t>
            </a:r>
            <a:r>
              <a:rPr lang="ko-KR" altLang="en-US" dirty="0"/>
              <a:t>억과 재가공 </a:t>
            </a:r>
            <a:r>
              <a:rPr lang="en-US" altLang="ko-KR" dirty="0"/>
              <a:t>DB 1</a:t>
            </a:r>
            <a:r>
              <a:rPr lang="ko-KR" altLang="en-US" dirty="0"/>
              <a:t>억 이상의 사회경제적 가치를 창출 할 수 있을 것이라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91926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다수 </a:t>
            </a:r>
            <a:r>
              <a:rPr lang="ko-KR" altLang="en-US" dirty="0" err="1"/>
              <a:t>해커톤</a:t>
            </a:r>
            <a:r>
              <a:rPr lang="ko-KR" altLang="en-US" dirty="0"/>
              <a:t> 및 프로젝트를 진행한 개발팀과 더불어</a:t>
            </a:r>
            <a:endParaRPr lang="en-US" altLang="ko-KR" dirty="0"/>
          </a:p>
          <a:p>
            <a:r>
              <a:rPr lang="ko-KR" altLang="en-US" dirty="0"/>
              <a:t>교통 및 창업 관련 경진대회에서 성과를 거둔 기획팀의 콜라보로 팀의 안정성을 보장합니다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84799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</a:t>
            </a:r>
            <a:r>
              <a:rPr lang="ko-KR" altLang="en-US" dirty="0" err="1"/>
              <a:t>나다운</a:t>
            </a:r>
            <a:r>
              <a:rPr lang="ko-KR" altLang="en-US" dirty="0"/>
              <a:t> 산림코스를  추천하는 가나다</a:t>
            </a:r>
            <a:r>
              <a:rPr lang="en-US" altLang="ko-KR" dirty="0"/>
              <a:t>, </a:t>
            </a:r>
            <a:r>
              <a:rPr lang="ko-KR" altLang="en-US" dirty="0"/>
              <a:t>이상으로 발표 마칩니다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4389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산림청도 이를 체감해 ‘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숲이랑’이란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국립공원 업체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리스팅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서비스 개발했는데요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다만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국립공원이 깔끔하게 정리돼 있는 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패키지 상품의 가짓수 현저히 적습니다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또한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온라인 예약에 익숙한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MZ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세대에겐 일일이 접속해 단일 프로그램을 예약하고 나머지 음식과 숙박 코스는 직접 짜는 게 매력도를 낮출 수 있겠다는 생각을 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실제로 산림복지서비스 관련 연구에서는 접근성 문제 해결을 위해 수요자 맞춤형 안내가 필요하다고 언급했고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주 수요층은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2030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여성이라 보고됩니다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361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주 수요층 및 팀빌딩에 따라 저희는 직접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2030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대상의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46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명을 고객인터뷰를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진행한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산림프로그램 무경험자의 이유 중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67%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는 홍보의 부재라고 답했습니다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021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앞선 내용에 따라 영세한 산림복지업체에게 홍보의 기회를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2030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고객에겐 흥미로운 관심사를 제공할 수 있는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산림복지시설 매칭 플랫폼을 구상했습니다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4245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플랫폼의 코스 성격을 구체화하기 위해 키워드를 검색하던 중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‘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힐링’이란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공통된 관심사와 세대별 관심사를 추출할 수 있었는데요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5619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 중 주 수요층이 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20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대 여성을 위한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메인테마를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가정해 보았습니다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건강한 몸과 산림 명소를 함께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피드에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올리고픈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욕구를 반영했으며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이에 따라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포토스팟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및 체험 프로그램이 포함돼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</a:rPr>
              <a:t>또한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</a:rPr>
              <a:t>힐링데이트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</a:rPr>
              <a:t> 및 레포츠와의 연관성도 고려했습니다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6275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가나다 플랫폼의 아이디어를 요약하자면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이용자의 취향을 수집하고</a:t>
            </a:r>
            <a:r>
              <a:rPr lang="en-US" altLang="ko-KR" dirty="0"/>
              <a:t>, </a:t>
            </a:r>
            <a:r>
              <a:rPr lang="ko-KR" altLang="en-US" dirty="0"/>
              <a:t>여행스타일을 구체화해</a:t>
            </a:r>
            <a:endParaRPr lang="en-US" altLang="ko-KR" dirty="0"/>
          </a:p>
          <a:p>
            <a:r>
              <a:rPr lang="ko-KR" altLang="en-US" dirty="0"/>
              <a:t>그들에게 맞는 맞춤형 테마 코스를 발굴하는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7268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카드형으로 고객의 기본 데이터를 수집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토대로 구축된 여행스타일에 따라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자동으로 코스가 만들어져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최종적으로 </a:t>
            </a:r>
            <a:r>
              <a:rPr lang="ko-KR" altLang="en-US" dirty="0" err="1"/>
              <a:t>나다운</a:t>
            </a:r>
            <a:r>
              <a:rPr lang="ko-KR" altLang="en-US" dirty="0"/>
              <a:t> 코스가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A3BF10C-D424-C74D-8713-5FDE029F7D71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6677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112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133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49.png"/><Relationship Id="rId3" Type="http://schemas.openxmlformats.org/officeDocument/2006/relationships/image" Target="../media/image136.png"/><Relationship Id="rId21" Type="http://schemas.openxmlformats.org/officeDocument/2006/relationships/image" Target="../media/image121.png"/><Relationship Id="rId7" Type="http://schemas.openxmlformats.org/officeDocument/2006/relationships/image" Target="../media/image140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4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47.png"/><Relationship Id="rId5" Type="http://schemas.openxmlformats.org/officeDocument/2006/relationships/image" Target="../media/image138.png"/><Relationship Id="rId15" Type="http://schemas.openxmlformats.org/officeDocument/2006/relationships/image" Target="../media/image115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10" Type="http://schemas.openxmlformats.org/officeDocument/2006/relationships/image" Target="../media/image143.png"/><Relationship Id="rId19" Type="http://schemas.openxmlformats.org/officeDocument/2006/relationships/image" Target="../media/image119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14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9.png"/><Relationship Id="rId7" Type="http://schemas.openxmlformats.org/officeDocument/2006/relationships/image" Target="../media/image88.png"/><Relationship Id="rId12" Type="http://schemas.openxmlformats.org/officeDocument/2006/relationships/image" Target="../media/image17.png"/><Relationship Id="rId17" Type="http://schemas.openxmlformats.org/officeDocument/2006/relationships/image" Target="../media/image15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5" Type="http://schemas.openxmlformats.org/officeDocument/2006/relationships/image" Target="../media/image156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60.png"/><Relationship Id="rId3" Type="http://schemas.openxmlformats.org/officeDocument/2006/relationships/image" Target="../media/image9.png"/><Relationship Id="rId7" Type="http://schemas.openxmlformats.org/officeDocument/2006/relationships/image" Target="../media/image8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7.png"/><Relationship Id="rId3" Type="http://schemas.openxmlformats.org/officeDocument/2006/relationships/image" Target="../media/image112.png"/><Relationship Id="rId7" Type="http://schemas.openxmlformats.org/officeDocument/2006/relationships/image" Target="../media/image162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66.png"/><Relationship Id="rId5" Type="http://schemas.openxmlformats.org/officeDocument/2006/relationships/image" Target="../media/image114.png"/><Relationship Id="rId15" Type="http://schemas.openxmlformats.org/officeDocument/2006/relationships/image" Target="../media/image169.png"/><Relationship Id="rId10" Type="http://schemas.openxmlformats.org/officeDocument/2006/relationships/image" Target="../media/image165.png"/><Relationship Id="rId4" Type="http://schemas.openxmlformats.org/officeDocument/2006/relationships/image" Target="../media/image113.png"/><Relationship Id="rId9" Type="http://schemas.openxmlformats.org/officeDocument/2006/relationships/image" Target="../media/image164.png"/><Relationship Id="rId14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71.png"/><Relationship Id="rId3" Type="http://schemas.openxmlformats.org/officeDocument/2006/relationships/image" Target="../media/image112.png"/><Relationship Id="rId7" Type="http://schemas.openxmlformats.org/officeDocument/2006/relationships/image" Target="../media/image162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66.png"/><Relationship Id="rId5" Type="http://schemas.openxmlformats.org/officeDocument/2006/relationships/image" Target="../media/image114.png"/><Relationship Id="rId15" Type="http://schemas.openxmlformats.org/officeDocument/2006/relationships/image" Target="../media/image173.png"/><Relationship Id="rId10" Type="http://schemas.openxmlformats.org/officeDocument/2006/relationships/image" Target="../media/image165.png"/><Relationship Id="rId4" Type="http://schemas.openxmlformats.org/officeDocument/2006/relationships/image" Target="../media/image113.png"/><Relationship Id="rId9" Type="http://schemas.openxmlformats.org/officeDocument/2006/relationships/image" Target="../media/image164.png"/><Relationship Id="rId14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3.png"/><Relationship Id="rId21" Type="http://schemas.openxmlformats.org/officeDocument/2006/relationships/image" Target="../media/image192.png"/><Relationship Id="rId34" Type="http://schemas.openxmlformats.org/officeDocument/2006/relationships/image" Target="../media/image199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3.png"/><Relationship Id="rId33" Type="http://schemas.openxmlformats.org/officeDocument/2006/relationships/image" Target="../media/image198.png"/><Relationship Id="rId38" Type="http://schemas.openxmlformats.org/officeDocument/2006/relationships/image" Target="../media/image20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1.png"/><Relationship Id="rId32" Type="http://schemas.openxmlformats.org/officeDocument/2006/relationships/image" Target="../media/image197.png"/><Relationship Id="rId37" Type="http://schemas.openxmlformats.org/officeDocument/2006/relationships/image" Target="../media/image20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8.png"/><Relationship Id="rId28" Type="http://schemas.openxmlformats.org/officeDocument/2006/relationships/image" Target="../media/image15.png"/><Relationship Id="rId36" Type="http://schemas.openxmlformats.org/officeDocument/2006/relationships/image" Target="../media/image201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196.png"/><Relationship Id="rId4" Type="http://schemas.openxmlformats.org/officeDocument/2006/relationships/image" Target="../media/image6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9.png"/><Relationship Id="rId27" Type="http://schemas.openxmlformats.org/officeDocument/2006/relationships/image" Target="../media/image194.png"/><Relationship Id="rId30" Type="http://schemas.openxmlformats.org/officeDocument/2006/relationships/image" Target="../media/image17.png"/><Relationship Id="rId35" Type="http://schemas.openxmlformats.org/officeDocument/2006/relationships/image" Target="../media/image200.png"/><Relationship Id="rId8" Type="http://schemas.openxmlformats.org/officeDocument/2006/relationships/image" Target="../media/image179.png"/><Relationship Id="rId3" Type="http://schemas.openxmlformats.org/officeDocument/2006/relationships/image" Target="../media/image1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9.png"/><Relationship Id="rId18" Type="http://schemas.openxmlformats.org/officeDocument/2006/relationships/image" Target="../media/image194.png"/><Relationship Id="rId3" Type="http://schemas.openxmlformats.org/officeDocument/2006/relationships/image" Target="../media/image5.png"/><Relationship Id="rId21" Type="http://schemas.openxmlformats.org/officeDocument/2006/relationships/image" Target="../media/image17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3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11.png"/><Relationship Id="rId10" Type="http://schemas.openxmlformats.org/officeDocument/2006/relationships/image" Target="../media/image210.png"/><Relationship Id="rId19" Type="http://schemas.openxmlformats.org/officeDocument/2006/relationships/image" Target="../media/image15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8.png"/><Relationship Id="rId22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11.png"/><Relationship Id="rId3" Type="http://schemas.openxmlformats.org/officeDocument/2006/relationships/image" Target="../media/image214.png"/><Relationship Id="rId21" Type="http://schemas.openxmlformats.org/officeDocument/2006/relationships/image" Target="../media/image19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image" Target="../media/image17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195.png"/><Relationship Id="rId10" Type="http://schemas.openxmlformats.org/officeDocument/2006/relationships/image" Target="../media/image221.png"/><Relationship Id="rId19" Type="http://schemas.openxmlformats.org/officeDocument/2006/relationships/image" Target="../media/image193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26" Type="http://schemas.openxmlformats.org/officeDocument/2006/relationships/image" Target="../media/image9.png"/><Relationship Id="rId3" Type="http://schemas.openxmlformats.org/officeDocument/2006/relationships/image" Target="../media/image227.png"/><Relationship Id="rId21" Type="http://schemas.openxmlformats.org/officeDocument/2006/relationships/image" Target="../media/image245.png"/><Relationship Id="rId34" Type="http://schemas.openxmlformats.org/officeDocument/2006/relationships/image" Target="../media/image1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5" Type="http://schemas.openxmlformats.org/officeDocument/2006/relationships/image" Target="../media/image249.png"/><Relationship Id="rId33" Type="http://schemas.openxmlformats.org/officeDocument/2006/relationships/image" Target="../media/image19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24" Type="http://schemas.openxmlformats.org/officeDocument/2006/relationships/image" Target="../media/image248.png"/><Relationship Id="rId32" Type="http://schemas.openxmlformats.org/officeDocument/2006/relationships/image" Target="../media/image15.pn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28" Type="http://schemas.openxmlformats.org/officeDocument/2006/relationships/image" Target="../media/image11.png"/><Relationship Id="rId10" Type="http://schemas.openxmlformats.org/officeDocument/2006/relationships/image" Target="../media/image234.png"/><Relationship Id="rId19" Type="http://schemas.openxmlformats.org/officeDocument/2006/relationships/image" Target="../media/image243.png"/><Relationship Id="rId31" Type="http://schemas.openxmlformats.org/officeDocument/2006/relationships/image" Target="../media/image19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Relationship Id="rId22" Type="http://schemas.openxmlformats.org/officeDocument/2006/relationships/image" Target="../media/image246.png"/><Relationship Id="rId27" Type="http://schemas.openxmlformats.org/officeDocument/2006/relationships/image" Target="../media/image8.png"/><Relationship Id="rId30" Type="http://schemas.openxmlformats.org/officeDocument/2006/relationships/image" Target="../media/image13.png"/><Relationship Id="rId8" Type="http://schemas.openxmlformats.org/officeDocument/2006/relationships/image" Target="../media/image2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0.png"/><Relationship Id="rId18" Type="http://schemas.openxmlformats.org/officeDocument/2006/relationships/image" Target="../media/image255.jpeg"/><Relationship Id="rId3" Type="http://schemas.openxmlformats.org/officeDocument/2006/relationships/image" Target="../media/image231.png"/><Relationship Id="rId7" Type="http://schemas.openxmlformats.org/officeDocument/2006/relationships/image" Target="../media/image193.png"/><Relationship Id="rId12" Type="http://schemas.openxmlformats.org/officeDocument/2006/relationships/image" Target="../media/image17.png"/><Relationship Id="rId17" Type="http://schemas.openxmlformats.org/officeDocument/2006/relationships/image" Target="../media/image25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95.png"/><Relationship Id="rId5" Type="http://schemas.openxmlformats.org/officeDocument/2006/relationships/image" Target="../media/image8.png"/><Relationship Id="rId15" Type="http://schemas.openxmlformats.org/officeDocument/2006/relationships/image" Target="../media/image252.png"/><Relationship Id="rId10" Type="http://schemas.openxmlformats.org/officeDocument/2006/relationships/image" Target="../media/image15.png"/><Relationship Id="rId19" Type="http://schemas.openxmlformats.org/officeDocument/2006/relationships/image" Target="../media/image256.png"/><Relationship Id="rId4" Type="http://schemas.openxmlformats.org/officeDocument/2006/relationships/image" Target="../media/image9.png"/><Relationship Id="rId9" Type="http://schemas.openxmlformats.org/officeDocument/2006/relationships/image" Target="../media/image194.png"/><Relationship Id="rId14" Type="http://schemas.openxmlformats.org/officeDocument/2006/relationships/image" Target="../media/image2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3" Type="http://schemas.openxmlformats.org/officeDocument/2006/relationships/image" Target="../media/image257.png"/><Relationship Id="rId21" Type="http://schemas.openxmlformats.org/officeDocument/2006/relationships/image" Target="../media/image269.png"/><Relationship Id="rId7" Type="http://schemas.openxmlformats.org/officeDocument/2006/relationships/image" Target="../media/image258.png"/><Relationship Id="rId12" Type="http://schemas.openxmlformats.org/officeDocument/2006/relationships/image" Target="../media/image17.png"/><Relationship Id="rId17" Type="http://schemas.openxmlformats.org/officeDocument/2006/relationships/image" Target="../media/image26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60.png"/><Relationship Id="rId24" Type="http://schemas.openxmlformats.org/officeDocument/2006/relationships/image" Target="../media/image272.png"/><Relationship Id="rId5" Type="http://schemas.openxmlformats.org/officeDocument/2006/relationships/image" Target="../media/image8.png"/><Relationship Id="rId15" Type="http://schemas.openxmlformats.org/officeDocument/2006/relationships/image" Target="../media/image263.png"/><Relationship Id="rId23" Type="http://schemas.openxmlformats.org/officeDocument/2006/relationships/image" Target="../media/image271.png"/><Relationship Id="rId10" Type="http://schemas.openxmlformats.org/officeDocument/2006/relationships/image" Target="../media/image51.png"/><Relationship Id="rId19" Type="http://schemas.openxmlformats.org/officeDocument/2006/relationships/image" Target="../media/image267.png"/><Relationship Id="rId4" Type="http://schemas.openxmlformats.org/officeDocument/2006/relationships/image" Target="../media/image9.png"/><Relationship Id="rId9" Type="http://schemas.openxmlformats.org/officeDocument/2006/relationships/image" Target="../media/image259.png"/><Relationship Id="rId14" Type="http://schemas.openxmlformats.org/officeDocument/2006/relationships/image" Target="../media/image262.png"/><Relationship Id="rId22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12.png"/><Relationship Id="rId7" Type="http://schemas.openxmlformats.org/officeDocument/2006/relationships/image" Target="../media/image275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277.png"/><Relationship Id="rId4" Type="http://schemas.openxmlformats.org/officeDocument/2006/relationships/image" Target="../media/image113.png"/><Relationship Id="rId9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82.png"/><Relationship Id="rId18" Type="http://schemas.openxmlformats.org/officeDocument/2006/relationships/image" Target="../media/image287.png"/><Relationship Id="rId3" Type="http://schemas.openxmlformats.org/officeDocument/2006/relationships/image" Target="../media/image278.png"/><Relationship Id="rId21" Type="http://schemas.openxmlformats.org/officeDocument/2006/relationships/image" Target="../media/image290.png"/><Relationship Id="rId7" Type="http://schemas.openxmlformats.org/officeDocument/2006/relationships/image" Target="../media/image258.png"/><Relationship Id="rId12" Type="http://schemas.openxmlformats.org/officeDocument/2006/relationships/image" Target="../media/image17.png"/><Relationship Id="rId17" Type="http://schemas.openxmlformats.org/officeDocument/2006/relationships/image" Target="../media/image28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85.png"/><Relationship Id="rId20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11" Type="http://schemas.openxmlformats.org/officeDocument/2006/relationships/image" Target="../media/image281.png"/><Relationship Id="rId5" Type="http://schemas.openxmlformats.org/officeDocument/2006/relationships/image" Target="../media/image9.png"/><Relationship Id="rId15" Type="http://schemas.openxmlformats.org/officeDocument/2006/relationships/image" Target="../media/image284.png"/><Relationship Id="rId10" Type="http://schemas.openxmlformats.org/officeDocument/2006/relationships/image" Target="../media/image280.png"/><Relationship Id="rId19" Type="http://schemas.openxmlformats.org/officeDocument/2006/relationships/image" Target="../media/image288.png"/><Relationship Id="rId4" Type="http://schemas.openxmlformats.org/officeDocument/2006/relationships/image" Target="../media/image8.png"/><Relationship Id="rId9" Type="http://schemas.openxmlformats.org/officeDocument/2006/relationships/image" Target="../media/image50.png"/><Relationship Id="rId14" Type="http://schemas.openxmlformats.org/officeDocument/2006/relationships/image" Target="../media/image283.png"/><Relationship Id="rId22" Type="http://schemas.openxmlformats.org/officeDocument/2006/relationships/image" Target="../media/image2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1.png"/><Relationship Id="rId3" Type="http://schemas.openxmlformats.org/officeDocument/2006/relationships/image" Target="../media/image33.png"/><Relationship Id="rId21" Type="http://schemas.openxmlformats.org/officeDocument/2006/relationships/image" Target="../media/image1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49.png"/><Relationship Id="rId5" Type="http://schemas.openxmlformats.org/officeDocument/2006/relationships/image" Target="../media/image5.png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image" Target="../media/image17.png"/><Relationship Id="rId10" Type="http://schemas.openxmlformats.org/officeDocument/2006/relationships/image" Target="../media/image39.png"/><Relationship Id="rId19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11.png"/><Relationship Id="rId27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53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8.png"/><Relationship Id="rId21" Type="http://schemas.openxmlformats.org/officeDocument/2006/relationships/image" Target="../media/image6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65.png"/><Relationship Id="rId5" Type="http://schemas.openxmlformats.org/officeDocument/2006/relationships/image" Target="../media/image10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15.png"/><Relationship Id="rId19" Type="http://schemas.openxmlformats.org/officeDocument/2006/relationships/image" Target="../media/image6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.png"/><Relationship Id="rId3" Type="http://schemas.openxmlformats.org/officeDocument/2006/relationships/image" Target="../media/image66.png"/><Relationship Id="rId21" Type="http://schemas.openxmlformats.org/officeDocument/2006/relationships/image" Target="../media/image83.png"/><Relationship Id="rId34" Type="http://schemas.openxmlformats.org/officeDocument/2006/relationships/image" Target="../media/image17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9.png"/><Relationship Id="rId3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15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11.png"/><Relationship Id="rId36" Type="http://schemas.openxmlformats.org/officeDocument/2006/relationships/image" Target="../media/image92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7.png"/><Relationship Id="rId30" Type="http://schemas.openxmlformats.org/officeDocument/2006/relationships/image" Target="../media/image89.png"/><Relationship Id="rId35" Type="http://schemas.openxmlformats.org/officeDocument/2006/relationships/image" Target="../media/image91.png"/><Relationship Id="rId8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9.png"/><Relationship Id="rId18" Type="http://schemas.openxmlformats.org/officeDocument/2006/relationships/image" Target="../media/image89.png"/><Relationship Id="rId3" Type="http://schemas.openxmlformats.org/officeDocument/2006/relationships/image" Target="../media/image93.png"/><Relationship Id="rId21" Type="http://schemas.openxmlformats.org/officeDocument/2006/relationships/image" Target="../media/image90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04.png"/><Relationship Id="rId5" Type="http://schemas.openxmlformats.org/officeDocument/2006/relationships/image" Target="../media/image95.png"/><Relationship Id="rId15" Type="http://schemas.openxmlformats.org/officeDocument/2006/relationships/image" Target="../media/image87.png"/><Relationship Id="rId23" Type="http://schemas.openxmlformats.org/officeDocument/2006/relationships/image" Target="../media/image103.png"/><Relationship Id="rId10" Type="http://schemas.openxmlformats.org/officeDocument/2006/relationships/image" Target="../media/image100.png"/><Relationship Id="rId19" Type="http://schemas.openxmlformats.org/officeDocument/2006/relationships/image" Target="../media/image14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8.png"/><Relationship Id="rId2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5.png"/><Relationship Id="rId18" Type="http://schemas.openxmlformats.org/officeDocument/2006/relationships/image" Target="../media/image103.png"/><Relationship Id="rId3" Type="http://schemas.openxmlformats.org/officeDocument/2006/relationships/image" Target="../media/image105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9.png"/><Relationship Id="rId5" Type="http://schemas.openxmlformats.org/officeDocument/2006/relationships/image" Target="../media/image107.png"/><Relationship Id="rId15" Type="http://schemas.openxmlformats.org/officeDocument/2006/relationships/image" Target="../media/image17.png"/><Relationship Id="rId10" Type="http://schemas.openxmlformats.org/officeDocument/2006/relationships/image" Target="../media/image88.png"/><Relationship Id="rId19" Type="http://schemas.openxmlformats.org/officeDocument/2006/relationships/image" Target="../media/image110.png"/><Relationship Id="rId4" Type="http://schemas.openxmlformats.org/officeDocument/2006/relationships/image" Target="../media/image106.png"/><Relationship Id="rId9" Type="http://schemas.openxmlformats.org/officeDocument/2006/relationships/image" Target="../media/image11.png"/><Relationship Id="rId1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video" Target="../media/media1.mp4"/><Relationship Id="rId16" Type="http://schemas.openxmlformats.org/officeDocument/2006/relationships/image" Target="../media/image111.png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11" Type="http://schemas.openxmlformats.org/officeDocument/2006/relationships/image" Target="../media/image89.png"/><Relationship Id="rId5" Type="http://schemas.openxmlformats.org/officeDocument/2006/relationships/image" Target="../media/image105.png"/><Relationship Id="rId15" Type="http://schemas.openxmlformats.org/officeDocument/2006/relationships/image" Target="../media/image17.png"/><Relationship Id="rId10" Type="http://schemas.openxmlformats.org/officeDocument/2006/relationships/image" Target="../media/image8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1.png"/><Relationship Id="rId1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5227" y="3730222"/>
            <a:ext cx="8128222" cy="2825270"/>
            <a:chOff x="665227" y="3730222"/>
            <a:chExt cx="8128222" cy="2825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227" y="3730222"/>
              <a:ext cx="8128222" cy="2825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24731" y="-3864332"/>
            <a:ext cx="6036720" cy="8451407"/>
            <a:chOff x="10324731" y="-3864332"/>
            <a:chExt cx="6036720" cy="84514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00000">
              <a:off x="10324731" y="-3864332"/>
              <a:ext cx="6036720" cy="84514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73139" y="5799827"/>
            <a:ext cx="6133485" cy="8328993"/>
            <a:chOff x="13473139" y="5799827"/>
            <a:chExt cx="6133485" cy="83289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900000">
              <a:off x="13473139" y="5799827"/>
              <a:ext cx="6133485" cy="8328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48362" y="1205319"/>
            <a:ext cx="6094696" cy="8451407"/>
            <a:chOff x="11748362" y="1205319"/>
            <a:chExt cx="6094696" cy="84514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900000">
              <a:off x="11748362" y="1205319"/>
              <a:ext cx="6094696" cy="8451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60090" y="36190"/>
              <a:ext cx="4052162" cy="83047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614427" y="36190"/>
              <a:ext cx="3720714" cy="8304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440571" y="36190"/>
              <a:ext cx="3990248" cy="83047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671523" y="53545"/>
              <a:ext cx="2312981" cy="83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4888" y="-57143"/>
              <a:ext cx="1017886" cy="92000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654066" y="2694088"/>
            <a:ext cx="10737475" cy="4900900"/>
            <a:chOff x="6654066" y="2694088"/>
            <a:chExt cx="10737475" cy="49009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54066" y="4699749"/>
              <a:ext cx="6523866" cy="2887185"/>
              <a:chOff x="6654066" y="4699749"/>
              <a:chExt cx="6523866" cy="288718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6654066" y="4699749"/>
                <a:ext cx="6523866" cy="28871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654066" y="2694088"/>
              <a:ext cx="6523866" cy="2461959"/>
              <a:chOff x="6654066" y="2694088"/>
              <a:chExt cx="6523866" cy="246195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6654066" y="2694088"/>
                <a:ext cx="6523866" cy="246195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787141" y="2694088"/>
              <a:ext cx="6523866" cy="1483885"/>
              <a:chOff x="10787141" y="2694088"/>
              <a:chExt cx="6523866" cy="148388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0787141" y="2694088"/>
                <a:ext cx="6523866" cy="14838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787141" y="3812254"/>
              <a:ext cx="6523866" cy="1792271"/>
              <a:chOff x="10787141" y="3812254"/>
              <a:chExt cx="6523866" cy="179227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0787141" y="3812254"/>
                <a:ext cx="6523866" cy="179227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858207" y="5156047"/>
              <a:ext cx="6523866" cy="2430888"/>
              <a:chOff x="10858207" y="5156047"/>
              <a:chExt cx="6523866" cy="243088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0858207" y="5156047"/>
                <a:ext cx="6523866" cy="243088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3656630" y="4668431"/>
            <a:ext cx="4623830" cy="944160"/>
            <a:chOff x="3656630" y="4668431"/>
            <a:chExt cx="4623830" cy="9441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400000">
              <a:off x="3656630" y="4668431"/>
              <a:ext cx="4623830" cy="9441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03641" y="2726465"/>
            <a:ext cx="4379384" cy="4828093"/>
            <a:chOff x="903641" y="2726465"/>
            <a:chExt cx="4379384" cy="482809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03641" y="2726465"/>
              <a:ext cx="4194724" cy="2205156"/>
              <a:chOff x="903641" y="2726465"/>
              <a:chExt cx="4194724" cy="220515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903641" y="2726465"/>
                <a:ext cx="4194724" cy="2205156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688403" y="5383129"/>
              <a:ext cx="4980952" cy="26209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045654" y="2057143"/>
            <a:ext cx="6171429" cy="6171429"/>
            <a:chOff x="8045654" y="2057143"/>
            <a:chExt cx="6171429" cy="61714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8045654" y="2057143"/>
              <a:ext cx="6171429" cy="617142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8948448" y="3689524"/>
            <a:ext cx="2348867" cy="117142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1218139" y="4685714"/>
            <a:ext cx="2329819" cy="116190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0793759" y="3855705"/>
            <a:ext cx="2848076" cy="112920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8454809" y="4609524"/>
            <a:ext cx="3088590" cy="116190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9699457" y="5524762"/>
            <a:ext cx="3551752" cy="1161905"/>
          </a:xfrm>
          <a:prstGeom prst="rect">
            <a:avLst/>
          </a:prstGeom>
        </p:spPr>
      </p:pic>
      <p:sp>
        <p:nvSpPr>
          <p:cNvPr id="1018" name="Title 3"/>
          <p:cNvSpPr txBox="1"/>
          <p:nvPr/>
        </p:nvSpPr>
        <p:spPr>
          <a:xfrm>
            <a:off x="564254" y="8420100"/>
            <a:ext cx="17159492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u="none" strike="noStrike" kern="1200" cap="none" spc="0" normalizeH="0" baseline="0" dirty="0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코스 큐레이션</a:t>
            </a:r>
            <a:r>
              <a:rPr kumimoji="0" lang="ko-KR" altLang="en-US" sz="4400" u="none" strike="noStrike" kern="1200" cap="none" spc="0" normalizeH="0" baseline="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 </a:t>
            </a:r>
            <a:r>
              <a:rPr kumimoji="0" lang="ko-KR" altLang="en-US" sz="4400" u="none" strike="noStrike" kern="1200" cap="none" spc="0" normalizeH="0" baseline="0" dirty="0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및 추천</a:t>
            </a:r>
            <a:r>
              <a:rPr kumimoji="0" lang="ko-KR" altLang="en-US" sz="4400" u="none" strike="noStrike" kern="1200" cap="none" spc="0" normalizeH="0" baseline="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을 위해 </a:t>
            </a:r>
            <a:r>
              <a:rPr kumimoji="0" lang="ko-KR" altLang="en-US" sz="4400" u="none" strike="noStrike" kern="1200" cap="none" spc="0" normalizeH="0" baseline="0" dirty="0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산림 빅데이터 거래소</a:t>
            </a:r>
            <a:r>
              <a:rPr kumimoji="0" lang="ko-KR" altLang="en-US" sz="4400" u="none" strike="noStrike" kern="1200" cap="none" spc="0" normalizeH="0" baseline="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 내 데이터 조사</a:t>
            </a:r>
            <a:endParaRPr kumimoji="0" lang="en-US" altLang="ko-KR" sz="4400" u="none" strike="noStrike" kern="1200" cap="none" spc="0" normalizeH="0" baseline="0" dirty="0">
              <a:solidFill>
                <a:srgbClr val="00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Calibri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5CE45C08-2A03-934C-9F2F-C784F41BB267}"/>
              </a:ext>
            </a:extLst>
          </p:cNvPr>
          <p:cNvSpPr txBox="1"/>
          <p:nvPr/>
        </p:nvSpPr>
        <p:spPr>
          <a:xfrm>
            <a:off x="5151844" y="1333500"/>
            <a:ext cx="7984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1" u="none" strike="noStrike" kern="1200" cap="none" spc="0" normalizeH="0" baseline="0" dirty="0">
                <a:solidFill>
                  <a:srgbClr val="00000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산림 데이터 </a:t>
            </a:r>
            <a:r>
              <a:rPr kumimoji="0" lang="ko-KR" altLang="en-US" sz="4800" b="1" u="none" strike="noStrike" kern="1200" cap="none" spc="0" normalizeH="0" baseline="0" dirty="0">
                <a:solidFill>
                  <a:srgbClr val="92D05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조사</a:t>
            </a:r>
            <a:endParaRPr kumimoji="0" lang="en-US" altLang="ko-KR" sz="4800" b="1" u="none" strike="noStrike" kern="1200" cap="none" spc="0" normalizeH="0" baseline="0" dirty="0">
              <a:solidFill>
                <a:srgbClr val="92D050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38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762000" y="7658100"/>
            <a:ext cx="8001000" cy="1981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09999" y="2710160"/>
            <a:ext cx="8001000" cy="1981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848649"/>
            <a:ext cx="8229600" cy="11430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산림 데이터 </a:t>
            </a:r>
            <a:r>
              <a:rPr kumimoji="0" lang="ko-KR" altLang="en-US" sz="4800" b="1" u="none" strike="noStrike" kern="1200" cap="none" spc="0" normalizeH="0" baseline="0" dirty="0">
                <a:solidFill>
                  <a:srgbClr val="92D05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흐름도</a:t>
            </a:r>
            <a:endParaRPr lang="ko-KR" altLang="en-US" sz="4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1600200" y="5156914"/>
            <a:ext cx="1800225" cy="180022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사용자 정보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733800" y="5766514"/>
            <a:ext cx="1080135" cy="540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5156914"/>
            <a:ext cx="1800225" cy="180022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여행 스타일 분석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1582400" y="5156914"/>
            <a:ext cx="1800225" cy="180022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코스 데이터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검색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3626465" y="5766514"/>
            <a:ext cx="1080135" cy="540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887575" y="5156914"/>
            <a:ext cx="1800225" cy="180022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코스 추천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086600" y="5766514"/>
            <a:ext cx="1080135" cy="540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334375" y="5156914"/>
            <a:ext cx="1800225" cy="1800225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추천 모델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0349865" y="5766514"/>
            <a:ext cx="1080135" cy="5400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167188" y="2938760"/>
            <a:ext cx="1518940" cy="1518939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빅데이터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967413" y="3461465"/>
            <a:ext cx="911364" cy="4556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060406" y="2938760"/>
            <a:ext cx="1518940" cy="1518939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라벨링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8796337" y="3453111"/>
            <a:ext cx="911364" cy="4556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849148" y="2938760"/>
            <a:ext cx="1518940" cy="1518939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인사이트 도출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233488" y="7896820"/>
            <a:ext cx="1518939" cy="1518939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빅데이터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033713" y="8411170"/>
            <a:ext cx="911363" cy="4556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126706" y="7896820"/>
            <a:ext cx="1518939" cy="1518939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병합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5862638" y="8411170"/>
            <a:ext cx="911363" cy="4556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915448" y="7896820"/>
            <a:ext cx="1518939" cy="1518939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인사이트 도출</a:t>
            </a: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36" name="Right Arrow 35"/>
          <p:cNvSpPr/>
          <p:nvPr/>
        </p:nvSpPr>
        <p:spPr>
          <a:xfrm rot="2995777">
            <a:off x="11294924" y="4464278"/>
            <a:ext cx="911363" cy="4556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37" name="Right Arrow 36"/>
          <p:cNvSpPr/>
          <p:nvPr/>
        </p:nvSpPr>
        <p:spPr>
          <a:xfrm rot="18831706">
            <a:off x="8039634" y="7177490"/>
            <a:ext cx="911363" cy="4556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?? ??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10000" y="2247900"/>
            <a:ext cx="563880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산림 데이터 활용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: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코스 큐레이션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코스제작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5799" y="7221855"/>
            <a:ext cx="7648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chemeClr val="accent3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산림 데이터 활용 </a:t>
            </a:r>
            <a:r>
              <a:rPr kumimoji="0" lang="en-US" altLang="ko-KR" sz="2000" b="1" i="0" u="none" strike="noStrike" kern="1200" cap="none" spc="0" normalizeH="0" baseline="0" dirty="0">
                <a:solidFill>
                  <a:schemeClr val="accent3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2 : </a:t>
            </a:r>
            <a:r>
              <a:rPr kumimoji="0" lang="ko-KR" altLang="en-US" sz="2000" b="1" i="0" u="none" strike="noStrike" kern="1200" cap="none" spc="0" normalizeH="0" baseline="0" dirty="0">
                <a:solidFill>
                  <a:schemeClr val="accent3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?? ??"/>
              </a:rPr>
              <a:t>코스 추천</a:t>
            </a:r>
            <a:endParaRPr kumimoji="0" lang="ko-KR" altLang="en-US" sz="2000" b="1" i="0" u="none" strike="noStrike" kern="1200" cap="none" spc="0" normalizeH="0" baseline="0" dirty="0">
              <a:solidFill>
                <a:schemeClr val="accent3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</a:endParaRPr>
          </a:p>
        </p:txBody>
      </p:sp>
      <p:grpSp>
        <p:nvGrpSpPr>
          <p:cNvPr id="3" name="그룹 1004">
            <a:extLst>
              <a:ext uri="{FF2B5EF4-FFF2-40B4-BE49-F238E27FC236}">
                <a16:creationId xmlns:a16="http://schemas.microsoft.com/office/drawing/2014/main" id="{5C00D17E-53DB-3AAD-588D-80E8586BDF6E}"/>
              </a:ext>
            </a:extLst>
          </p:cNvPr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4" name="그룹 1005">
              <a:extLst>
                <a:ext uri="{FF2B5EF4-FFF2-40B4-BE49-F238E27FC236}">
                  <a16:creationId xmlns:a16="http://schemas.microsoft.com/office/drawing/2014/main" id="{0C25D8A1-DF8A-F861-FA7C-462FB55689C7}"/>
                </a:ext>
              </a:extLst>
            </p:cNvPr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49" name="Object 13">
                <a:extLst>
                  <a:ext uri="{FF2B5EF4-FFF2-40B4-BE49-F238E27FC236}">
                    <a16:creationId xmlns:a16="http://schemas.microsoft.com/office/drawing/2014/main" id="{AA533F40-45EC-D933-886B-F1A85D08F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5" name="그룹 1006">
              <a:extLst>
                <a:ext uri="{FF2B5EF4-FFF2-40B4-BE49-F238E27FC236}">
                  <a16:creationId xmlns:a16="http://schemas.microsoft.com/office/drawing/2014/main" id="{5A839662-954D-1AA9-80FB-31A8D24E223A}"/>
                </a:ext>
              </a:extLst>
            </p:cNvPr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48" name="Object 16">
                <a:extLst>
                  <a:ext uri="{FF2B5EF4-FFF2-40B4-BE49-F238E27FC236}">
                    <a16:creationId xmlns:a16="http://schemas.microsoft.com/office/drawing/2014/main" id="{78EFDB34-48E3-BD58-9EC8-D8DC5D4D0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6" name="그룹 1007">
              <a:extLst>
                <a:ext uri="{FF2B5EF4-FFF2-40B4-BE49-F238E27FC236}">
                  <a16:creationId xmlns:a16="http://schemas.microsoft.com/office/drawing/2014/main" id="{7A1A9490-838E-62CF-9EB4-9933BF3918A2}"/>
                </a:ext>
              </a:extLst>
            </p:cNvPr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47" name="Object 19">
                <a:extLst>
                  <a:ext uri="{FF2B5EF4-FFF2-40B4-BE49-F238E27FC236}">
                    <a16:creationId xmlns:a16="http://schemas.microsoft.com/office/drawing/2014/main" id="{02B1DC8E-F93D-0CFC-1551-BEFB67EE9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7" name="그룹 1008">
              <a:extLst>
                <a:ext uri="{FF2B5EF4-FFF2-40B4-BE49-F238E27FC236}">
                  <a16:creationId xmlns:a16="http://schemas.microsoft.com/office/drawing/2014/main" id="{EDF18EB9-1167-972B-66C2-5566FA310B03}"/>
                </a:ext>
              </a:extLst>
            </p:cNvPr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46" name="Object 22">
                <a:extLst>
                  <a:ext uri="{FF2B5EF4-FFF2-40B4-BE49-F238E27FC236}">
                    <a16:creationId xmlns:a16="http://schemas.microsoft.com/office/drawing/2014/main" id="{E8D3C5FE-C920-37E0-06AC-6948C0E44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8" name="그룹 1009">
              <a:extLst>
                <a:ext uri="{FF2B5EF4-FFF2-40B4-BE49-F238E27FC236}">
                  <a16:creationId xmlns:a16="http://schemas.microsoft.com/office/drawing/2014/main" id="{0468BDD4-4C04-7401-D468-98052E58D3C7}"/>
                </a:ext>
              </a:extLst>
            </p:cNvPr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45" name="Object 25">
                <a:extLst>
                  <a:ext uri="{FF2B5EF4-FFF2-40B4-BE49-F238E27FC236}">
                    <a16:creationId xmlns:a16="http://schemas.microsoft.com/office/drawing/2014/main" id="{E0AE5856-D2D1-24B2-5280-4F45FDEEC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15" name="Object 27">
              <a:extLst>
                <a:ext uri="{FF2B5EF4-FFF2-40B4-BE49-F238E27FC236}">
                  <a16:creationId xmlns:a16="http://schemas.microsoft.com/office/drawing/2014/main" id="{AB65AB6D-8ABB-C6E5-3D77-F44B8F88E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014" y="31114"/>
              <a:ext cx="4052390" cy="843171"/>
            </a:xfrm>
            <a:prstGeom prst="rect">
              <a:avLst/>
            </a:prstGeom>
          </p:spPr>
        </p:pic>
        <p:pic>
          <p:nvPicPr>
            <p:cNvPr id="19" name="Object 28">
              <a:extLst>
                <a:ext uri="{FF2B5EF4-FFF2-40B4-BE49-F238E27FC236}">
                  <a16:creationId xmlns:a16="http://schemas.microsoft.com/office/drawing/2014/main" id="{D9B401BB-9FEB-52D5-4CC3-0EFAEB171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4541" y="31114"/>
              <a:ext cx="3720295" cy="843171"/>
            </a:xfrm>
            <a:prstGeom prst="rect">
              <a:avLst/>
            </a:prstGeom>
          </p:spPr>
        </p:pic>
        <p:pic>
          <p:nvPicPr>
            <p:cNvPr id="20" name="Object 29">
              <a:extLst>
                <a:ext uri="{FF2B5EF4-FFF2-40B4-BE49-F238E27FC236}">
                  <a16:creationId xmlns:a16="http://schemas.microsoft.com/office/drawing/2014/main" id="{D1196B9F-7447-A1E0-F92D-8A0E0E3DE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0571" y="31114"/>
              <a:ext cx="3990295" cy="843171"/>
            </a:xfrm>
            <a:prstGeom prst="rect">
              <a:avLst/>
            </a:prstGeom>
          </p:spPr>
        </p:pic>
        <p:pic>
          <p:nvPicPr>
            <p:cNvPr id="21" name="Object 30">
              <a:extLst>
                <a:ext uri="{FF2B5EF4-FFF2-40B4-BE49-F238E27FC236}">
                  <a16:creationId xmlns:a16="http://schemas.microsoft.com/office/drawing/2014/main" id="{EE3256B9-ACB6-9781-B3C6-842EFD8EB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1571" y="48469"/>
              <a:ext cx="2312800" cy="843171"/>
            </a:xfrm>
            <a:prstGeom prst="rect">
              <a:avLst/>
            </a:prstGeom>
          </p:spPr>
        </p:pic>
        <p:pic>
          <p:nvPicPr>
            <p:cNvPr id="28" name="Object 31">
              <a:extLst>
                <a:ext uri="{FF2B5EF4-FFF2-40B4-BE49-F238E27FC236}">
                  <a16:creationId xmlns:a16="http://schemas.microsoft.com/office/drawing/2014/main" id="{6E1D686A-162D-4A75-4478-2A62EA4EE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888" y="-52067"/>
              <a:ext cx="1017886" cy="904771"/>
            </a:xfrm>
            <a:prstGeom prst="rect">
              <a:avLst/>
            </a:prstGeom>
          </p:spPr>
        </p:pic>
        <p:grpSp>
          <p:nvGrpSpPr>
            <p:cNvPr id="35" name="그룹 1010">
              <a:extLst>
                <a:ext uri="{FF2B5EF4-FFF2-40B4-BE49-F238E27FC236}">
                  <a16:creationId xmlns:a16="http://schemas.microsoft.com/office/drawing/2014/main" id="{E017AE60-FC52-67DF-5024-869C9CB1B2B6}"/>
                </a:ext>
              </a:extLst>
            </p:cNvPr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44" name="Object 33">
                <a:extLst>
                  <a:ext uri="{FF2B5EF4-FFF2-40B4-BE49-F238E27FC236}">
                    <a16:creationId xmlns:a16="http://schemas.microsoft.com/office/drawing/2014/main" id="{953AC448-A13A-310F-11BE-82988DA8B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524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0919" y="3319054"/>
            <a:ext cx="5582503" cy="2166661"/>
            <a:chOff x="1140919" y="3319054"/>
            <a:chExt cx="5582503" cy="21666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40919" y="3319054"/>
              <a:ext cx="5582503" cy="21666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81743" y="3319054"/>
            <a:ext cx="2077482" cy="2092191"/>
            <a:chOff x="9281743" y="3319054"/>
            <a:chExt cx="2077482" cy="20921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281743" y="3319054"/>
              <a:ext cx="2077482" cy="2092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3766" y="3319054"/>
            <a:ext cx="4272574" cy="2166661"/>
            <a:chOff x="12343766" y="3319054"/>
            <a:chExt cx="4272574" cy="2166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43766" y="3319054"/>
              <a:ext cx="4272574" cy="216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28232" y="5728563"/>
            <a:ext cx="3319692" cy="2482614"/>
            <a:chOff x="8728232" y="5728563"/>
            <a:chExt cx="3319692" cy="24826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728232" y="5728563"/>
              <a:ext cx="3319692" cy="2482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9403" y="5627464"/>
            <a:ext cx="4601298" cy="2583713"/>
            <a:chOff x="12179403" y="5627464"/>
            <a:chExt cx="4601298" cy="25837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179403" y="5627464"/>
              <a:ext cx="4601298" cy="25837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67133" y="4402384"/>
            <a:ext cx="1332297" cy="118795"/>
            <a:chOff x="7167133" y="4402384"/>
            <a:chExt cx="1332297" cy="1187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167133" y="4402384"/>
              <a:ext cx="1332297" cy="1187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8464" y="5353080"/>
            <a:ext cx="1645089" cy="733927"/>
            <a:chOff x="7058464" y="5353080"/>
            <a:chExt cx="1645089" cy="7339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2580000">
              <a:off x="7058464" y="5353080"/>
              <a:ext cx="1645089" cy="7339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95901" y="6414995"/>
            <a:ext cx="1066536" cy="268808"/>
            <a:chOff x="6495901" y="6414995"/>
            <a:chExt cx="1066536" cy="2688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495901" y="6414995"/>
              <a:ext cx="1066536" cy="2688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4851" y="5920561"/>
            <a:ext cx="665205" cy="268808"/>
            <a:chOff x="6694851" y="5920561"/>
            <a:chExt cx="665205" cy="2688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694851" y="5920561"/>
              <a:ext cx="665205" cy="2688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60090" y="36190"/>
              <a:ext cx="4052162" cy="83047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614427" y="36190"/>
              <a:ext cx="3720714" cy="83047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9440571" y="36190"/>
              <a:ext cx="3990248" cy="83047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3671523" y="53545"/>
              <a:ext cx="2312981" cy="830476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04888" y="-57143"/>
              <a:ext cx="1017886" cy="92000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9124962" y="2554972"/>
            <a:ext cx="2560533" cy="92666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3722433" y="2382591"/>
            <a:ext cx="1731524" cy="103142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041679" y="2520687"/>
            <a:ext cx="3216705" cy="92666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9491198" y="3621432"/>
            <a:ext cx="1981952" cy="179523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4641190" y="3564289"/>
            <a:ext cx="1935286" cy="187142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9233316" y="6099394"/>
            <a:ext cx="2775371" cy="203047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4455714" y="6032727"/>
            <a:ext cx="2413390" cy="210666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6851485" y="3654765"/>
            <a:ext cx="2252524" cy="83238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6345548" y="5414131"/>
            <a:ext cx="1609152" cy="15638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AC9C5B-20D5-6660-08C3-46BAA593A2E4}"/>
              </a:ext>
            </a:extLst>
          </p:cNvPr>
          <p:cNvSpPr txBox="1">
            <a:spLocks/>
          </p:cNvSpPr>
          <p:nvPr/>
        </p:nvSpPr>
        <p:spPr>
          <a:xfrm>
            <a:off x="5029200" y="81880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코스 큐레이션</a:t>
            </a:r>
            <a:r>
              <a:rPr lang="en-US" altLang="ko-KR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:</a:t>
            </a:r>
            <a:r>
              <a:rPr lang="ko-KR" altLang="en-US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kumimoji="0" lang="ko-KR" altLang="en-US" sz="4800" b="1" u="none" strike="noStrike" kern="1200" cap="none" spc="0" normalizeH="0" baseline="0" dirty="0" err="1">
                <a:solidFill>
                  <a:srgbClr val="92D05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라벨링</a:t>
            </a:r>
            <a:r>
              <a:rPr lang="ko-KR" altLang="en-US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BF46971-3179-7C57-83B4-125DA1F239A6}"/>
              </a:ext>
            </a:extLst>
          </p:cNvPr>
          <p:cNvSpPr txBox="1"/>
          <p:nvPr/>
        </p:nvSpPr>
        <p:spPr>
          <a:xfrm>
            <a:off x="501629" y="8820426"/>
            <a:ext cx="17159492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4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데이터를 묶어 경향성을 보기 위해 </a:t>
            </a:r>
            <a:r>
              <a:rPr kumimoji="0" lang="en-US" altLang="ko-KR" sz="4800" u="none" strike="noStrike" kern="1200" cap="none" spc="0" normalizeH="0" baseline="0" dirty="0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Raw </a:t>
            </a:r>
            <a:r>
              <a:rPr kumimoji="0" lang="ko-KR" altLang="en-US" sz="4800" u="none" strike="noStrike" kern="1200" cap="none" spc="0" normalizeH="0" baseline="0" dirty="0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데이터를 다시 </a:t>
            </a:r>
            <a:r>
              <a:rPr kumimoji="0" lang="ko-KR" altLang="en-US" sz="4800" u="none" strike="noStrike" kern="1200" cap="none" spc="0" normalizeH="0" baseline="0" dirty="0" err="1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라벨링</a:t>
            </a:r>
            <a:endParaRPr kumimoji="0" lang="en-US" altLang="ko-KR" sz="4800" u="none" strike="noStrike" kern="1200" cap="none" spc="0" normalizeH="0" baseline="0" dirty="0">
              <a:solidFill>
                <a:srgbClr val="008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?? ??"/>
            </a:endParaRPr>
          </a:p>
          <a:p>
            <a:pPr>
              <a:defRPr/>
            </a:pPr>
            <a:r>
              <a:rPr lang="ko-KR" altLang="en-US" sz="3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</a:t>
            </a:r>
            <a:r>
              <a:rPr lang="en-US" altLang="ko-KR" sz="3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sz="3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어느 곳에서 열리는 산림치유 프로그램이 인기가 많을까</a:t>
            </a:r>
            <a:r>
              <a:rPr lang="en-US" altLang="ko-KR" sz="3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21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014" y="31114"/>
              <a:ext cx="4052390" cy="8431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4541" y="31114"/>
              <a:ext cx="3720295" cy="8431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0571" y="31114"/>
              <a:ext cx="3990295" cy="84317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1571" y="48469"/>
              <a:ext cx="2312800" cy="8431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88" y="-52067"/>
              <a:ext cx="1017886" cy="90477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4AF1788-33FD-37FB-0197-CB435CA3763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2" y="3323771"/>
            <a:ext cx="4569716" cy="1393601"/>
          </a:xfrm>
          <a:prstGeom prst="rect">
            <a:avLst/>
          </a:prstGeom>
        </p:spPr>
      </p:pic>
      <p:pic>
        <p:nvPicPr>
          <p:cNvPr id="16" name="Picture 15" descr="A table of information with text&#10;&#10;Description automatically generated with medium confidence">
            <a:extLst>
              <a:ext uri="{FF2B5EF4-FFF2-40B4-BE49-F238E27FC236}">
                <a16:creationId xmlns:a16="http://schemas.microsoft.com/office/drawing/2014/main" id="{721601DD-898D-9E65-E5D6-C59C8FCDE36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87" y="3753837"/>
            <a:ext cx="3332995" cy="2739448"/>
          </a:xfrm>
          <a:prstGeom prst="rect">
            <a:avLst/>
          </a:prstGeom>
        </p:spPr>
      </p:pic>
      <p:pic>
        <p:nvPicPr>
          <p:cNvPr id="12" name="Picture 11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E537B5B7-E7C5-EFF1-C21E-E8ABB7499DF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7" y="4268321"/>
            <a:ext cx="2885592" cy="1917686"/>
          </a:xfrm>
          <a:prstGeom prst="rect">
            <a:avLst/>
          </a:prstGeom>
        </p:spPr>
      </p:pic>
      <p:pic>
        <p:nvPicPr>
          <p:cNvPr id="24" name="Picture 2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2969DD2-0229-024E-C18D-D04F7CD8C03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27" y="5015449"/>
            <a:ext cx="1390040" cy="2366685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B8EAB14B-BC21-7056-17A3-5ABE4446955D}"/>
              </a:ext>
            </a:extLst>
          </p:cNvPr>
          <p:cNvSpPr txBox="1"/>
          <p:nvPr/>
        </p:nvSpPr>
        <p:spPr>
          <a:xfrm>
            <a:off x="501629" y="8820426"/>
            <a:ext cx="17159492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코스 큐레이션 시 </a:t>
            </a:r>
            <a:r>
              <a:rPr kumimoji="0" lang="ko-KR" altLang="en-US" sz="4400" u="none" strike="noStrike" kern="1200" cap="none" spc="0" normalizeH="0" baseline="0" dirty="0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데이터 기반 의사 결정</a:t>
            </a:r>
            <a:endParaRPr kumimoji="0" lang="en-US" altLang="ko-KR" sz="4400" u="none" strike="noStrike" kern="1200" cap="none" spc="0" normalizeH="0" baseline="0" dirty="0">
              <a:solidFill>
                <a:srgbClr val="008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?? ??"/>
            </a:endParaRPr>
          </a:p>
          <a:p>
            <a:pPr>
              <a:defRPr/>
            </a:pPr>
            <a:r>
              <a:rPr lang="ko-KR" altLang="en-US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</a:t>
            </a:r>
            <a:r>
              <a:rPr lang="en-US" altLang="ko-KR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산림 치유 프로그램은 관악 수목원</a:t>
            </a:r>
            <a:r>
              <a:rPr lang="en-US" altLang="ko-KR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인천 대공원 등에서 인기가 많다</a:t>
            </a:r>
            <a:r>
              <a:rPr lang="en-US" altLang="ko-KR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707156-CDB2-5D3D-AE53-D16ADAE9E49E}"/>
              </a:ext>
            </a:extLst>
          </p:cNvPr>
          <p:cNvSpPr txBox="1">
            <a:spLocks/>
          </p:cNvSpPr>
          <p:nvPr/>
        </p:nvSpPr>
        <p:spPr>
          <a:xfrm>
            <a:off x="4529462" y="837804"/>
            <a:ext cx="922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코스 큐레이션</a:t>
            </a:r>
            <a:r>
              <a:rPr lang="en-US" altLang="ko-KR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:</a:t>
            </a:r>
            <a:r>
              <a:rPr lang="ko-KR" altLang="en-US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kumimoji="0" lang="ko-KR" altLang="en-US" sz="4800" b="1" u="none" strike="noStrike" kern="1200" cap="none" spc="0" normalizeH="0" baseline="0" dirty="0">
                <a:solidFill>
                  <a:srgbClr val="92D05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인사이트 도출</a:t>
            </a:r>
            <a:endParaRPr lang="ko-KR" altLang="en-US" sz="48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1B3805-7808-0DF6-55C1-2F63523D3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12"/>
          <a:stretch/>
        </p:blipFill>
        <p:spPr bwMode="auto">
          <a:xfrm>
            <a:off x="6596463" y="4242411"/>
            <a:ext cx="4419600" cy="17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hart with many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7BA334E-686F-E825-03B8-DA24ECF0289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173" y="3265164"/>
            <a:ext cx="5225875" cy="336666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7887871-241B-92E8-C6AF-3D2084A7A8C7}"/>
              </a:ext>
            </a:extLst>
          </p:cNvPr>
          <p:cNvSpPr/>
          <p:nvPr/>
        </p:nvSpPr>
        <p:spPr>
          <a:xfrm>
            <a:off x="9138279" y="6438900"/>
            <a:ext cx="62932" cy="629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1D72F7-AF4B-7355-9BFF-F99ADD1DF728}"/>
              </a:ext>
            </a:extLst>
          </p:cNvPr>
          <p:cNvSpPr/>
          <p:nvPr/>
        </p:nvSpPr>
        <p:spPr>
          <a:xfrm>
            <a:off x="9147773" y="6808102"/>
            <a:ext cx="62932" cy="629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5D2E0-6B6B-7A1C-97DC-B717FA55DB61}"/>
              </a:ext>
            </a:extLst>
          </p:cNvPr>
          <p:cNvSpPr/>
          <p:nvPr/>
        </p:nvSpPr>
        <p:spPr>
          <a:xfrm>
            <a:off x="9157268" y="7200900"/>
            <a:ext cx="62932" cy="629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6B3881-6542-D99C-EAD5-353E7CECDA25}"/>
              </a:ext>
            </a:extLst>
          </p:cNvPr>
          <p:cNvCxnSpPr/>
          <p:nvPr/>
        </p:nvCxnSpPr>
        <p:spPr>
          <a:xfrm>
            <a:off x="5512404" y="5143500"/>
            <a:ext cx="914400" cy="0"/>
          </a:xfrm>
          <a:prstGeom prst="straightConnector1">
            <a:avLst/>
          </a:prstGeom>
          <a:noFill/>
          <a:ln w="635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7BE7AF-1631-04FF-DC82-6C8A412B1740}"/>
              </a:ext>
            </a:extLst>
          </p:cNvPr>
          <p:cNvCxnSpPr/>
          <p:nvPr/>
        </p:nvCxnSpPr>
        <p:spPr>
          <a:xfrm>
            <a:off x="11201400" y="5085262"/>
            <a:ext cx="914400" cy="0"/>
          </a:xfrm>
          <a:prstGeom prst="straightConnector1">
            <a:avLst/>
          </a:prstGeom>
          <a:noFill/>
          <a:ln w="635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1177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014" y="31114"/>
              <a:ext cx="4052390" cy="8431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4541" y="31114"/>
              <a:ext cx="3720295" cy="8431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0571" y="31114"/>
              <a:ext cx="3990295" cy="84317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1571" y="48469"/>
              <a:ext cx="2312800" cy="8431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88" y="-52067"/>
              <a:ext cx="1017886" cy="90477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sp>
        <p:nvSpPr>
          <p:cNvPr id="962" name="TextBox 961">
            <a:extLst>
              <a:ext uri="{FF2B5EF4-FFF2-40B4-BE49-F238E27FC236}">
                <a16:creationId xmlns:a16="http://schemas.microsoft.com/office/drawing/2014/main" id="{4BF0DBF5-98B6-6065-9133-26C23C732A69}"/>
              </a:ext>
            </a:extLst>
          </p:cNvPr>
          <p:cNvSpPr txBox="1"/>
          <p:nvPr/>
        </p:nvSpPr>
        <p:spPr>
          <a:xfrm>
            <a:off x="11826096" y="3713306"/>
            <a:ext cx="1492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관심 인구</a:t>
            </a: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0B535C16-14F0-3449-49C9-2A3FE5BF2F5A}"/>
              </a:ext>
            </a:extLst>
          </p:cNvPr>
          <p:cNvSpPr txBox="1"/>
          <p:nvPr/>
        </p:nvSpPr>
        <p:spPr>
          <a:xfrm>
            <a:off x="11582400" y="5143500"/>
            <a:ext cx="1492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라이프 스타일</a:t>
            </a: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931B022D-B8A4-18F8-7244-C574A4417437}"/>
              </a:ext>
            </a:extLst>
          </p:cNvPr>
          <p:cNvSpPr txBox="1"/>
          <p:nvPr/>
        </p:nvSpPr>
        <p:spPr>
          <a:xfrm>
            <a:off x="11734800" y="6819900"/>
            <a:ext cx="1219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포털</a:t>
            </a:r>
            <a:endParaRPr lang="en-US" altLang="ko-KR" sz="3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검색</a:t>
            </a: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287C12E0-F709-4701-D047-9586ABD6B64E}"/>
              </a:ext>
            </a:extLst>
          </p:cNvPr>
          <p:cNvSpPr txBox="1"/>
          <p:nvPr/>
        </p:nvSpPr>
        <p:spPr>
          <a:xfrm>
            <a:off x="13749662" y="3931577"/>
            <a:ext cx="283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131,480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</a:t>
            </a: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B6D5DE7A-876E-3142-196F-E2535F76B14F}"/>
              </a:ext>
            </a:extLst>
          </p:cNvPr>
          <p:cNvSpPr txBox="1"/>
          <p:nvPr/>
        </p:nvSpPr>
        <p:spPr>
          <a:xfrm>
            <a:off x="13643185" y="5489346"/>
            <a:ext cx="283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544,508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</a:t>
            </a: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B3B59E39-2437-6A5B-FC96-D7D191792D86}"/>
              </a:ext>
            </a:extLst>
          </p:cNvPr>
          <p:cNvSpPr txBox="1"/>
          <p:nvPr/>
        </p:nvSpPr>
        <p:spPr>
          <a:xfrm>
            <a:off x="13441268" y="7073325"/>
            <a:ext cx="3094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1,729,977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A3CC4-43F6-5C0B-B75E-03B62F521FEB}"/>
              </a:ext>
            </a:extLst>
          </p:cNvPr>
          <p:cNvSpPr txBox="1"/>
          <p:nvPr/>
        </p:nvSpPr>
        <p:spPr>
          <a:xfrm>
            <a:off x="-228600" y="2149614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상품 </a:t>
            </a:r>
            <a:r>
              <a:rPr lang="en-US" altLang="ko-KR" sz="4000" dirty="0">
                <a:solidFill>
                  <a:srgbClr val="FF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15</a:t>
            </a: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4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가지 주제로 분류</a:t>
            </a:r>
            <a:endParaRPr lang="en-US" altLang="ko-KR" sz="4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1E5FB-0213-8813-A759-5D648B6332C9}"/>
              </a:ext>
            </a:extLst>
          </p:cNvPr>
          <p:cNvSpPr txBox="1"/>
          <p:nvPr/>
        </p:nvSpPr>
        <p:spPr>
          <a:xfrm>
            <a:off x="2252795" y="6521129"/>
            <a:ext cx="1138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국립</a:t>
            </a:r>
            <a:endParaRPr lang="en-US" altLang="ko-KR" sz="3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4DD44-C87B-6C5E-D8C2-F2DDADEE481C}"/>
              </a:ext>
            </a:extLst>
          </p:cNvPr>
          <p:cNvSpPr txBox="1"/>
          <p:nvPr/>
        </p:nvSpPr>
        <p:spPr>
          <a:xfrm>
            <a:off x="3219576" y="6862260"/>
            <a:ext cx="1492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등산로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E573D-3CB4-E53D-C8C6-20A002367E5B}"/>
              </a:ext>
            </a:extLst>
          </p:cNvPr>
          <p:cNvSpPr txBox="1"/>
          <p:nvPr/>
        </p:nvSpPr>
        <p:spPr>
          <a:xfrm>
            <a:off x="4629395" y="6769648"/>
            <a:ext cx="1492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자전거 코스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567EAB-6175-C186-6ADB-C2335C9E5ACA}"/>
              </a:ext>
            </a:extLst>
          </p:cNvPr>
          <p:cNvSpPr txBox="1"/>
          <p:nvPr/>
        </p:nvSpPr>
        <p:spPr>
          <a:xfrm>
            <a:off x="2739811" y="7776496"/>
            <a:ext cx="1492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귀산촌</a:t>
            </a:r>
            <a:endParaRPr lang="ko-KR" altLang="en-US" sz="3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F2288B8-AD3F-C80B-BAA3-CA482298291C}"/>
              </a:ext>
            </a:extLst>
          </p:cNvPr>
          <p:cNvGrpSpPr/>
          <p:nvPr/>
        </p:nvGrpSpPr>
        <p:grpSpPr>
          <a:xfrm>
            <a:off x="1081662" y="3070410"/>
            <a:ext cx="5313675" cy="2221114"/>
            <a:chOff x="990600" y="4032943"/>
            <a:chExt cx="5313675" cy="2221114"/>
          </a:xfrm>
        </p:grpSpPr>
        <p:pic>
          <p:nvPicPr>
            <p:cNvPr id="1028" name="Picture 4" descr="데이터베이스 보고서 - 무료 컴퓨터개 아이콘">
              <a:extLst>
                <a:ext uri="{FF2B5EF4-FFF2-40B4-BE49-F238E27FC236}">
                  <a16:creationId xmlns:a16="http://schemas.microsoft.com/office/drawing/2014/main" id="{ACC6C3F4-B29C-C5EE-3B1F-FF1303B19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4674182"/>
              <a:ext cx="1579875" cy="157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데이터베이스 보고서 - 무료 컴퓨터개 아이콘">
              <a:extLst>
                <a:ext uri="{FF2B5EF4-FFF2-40B4-BE49-F238E27FC236}">
                  <a16:creationId xmlns:a16="http://schemas.microsoft.com/office/drawing/2014/main" id="{EDF974D8-DE49-CA91-FFAB-C3F08A1F4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725" y="4655957"/>
              <a:ext cx="1579875" cy="157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데이터베이스 보고서 - 무료 컴퓨터개 아이콘">
              <a:extLst>
                <a:ext uri="{FF2B5EF4-FFF2-40B4-BE49-F238E27FC236}">
                  <a16:creationId xmlns:a16="http://schemas.microsoft.com/office/drawing/2014/main" id="{FB26F415-703E-2CA3-F9F5-0251C2823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655956"/>
              <a:ext cx="1579875" cy="157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로그인">
              <a:extLst>
                <a:ext uri="{FF2B5EF4-FFF2-40B4-BE49-F238E27FC236}">
                  <a16:creationId xmlns:a16="http://schemas.microsoft.com/office/drawing/2014/main" id="{84478131-D5E9-8B78-455B-BF2E52E08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4058875"/>
              <a:ext cx="979597" cy="513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로그인">
              <a:extLst>
                <a:ext uri="{FF2B5EF4-FFF2-40B4-BE49-F238E27FC236}">
                  <a16:creationId xmlns:a16="http://schemas.microsoft.com/office/drawing/2014/main" id="{61429357-8878-9AA7-DF7B-3E3643B00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1312" y="4032943"/>
              <a:ext cx="979597" cy="513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로그인">
              <a:extLst>
                <a:ext uri="{FF2B5EF4-FFF2-40B4-BE49-F238E27FC236}">
                  <a16:creationId xmlns:a16="http://schemas.microsoft.com/office/drawing/2014/main" id="{23386A59-9AFA-E361-45E6-3EEC1A2608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566" y="4032943"/>
              <a:ext cx="979597" cy="513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C4B7A3D-C647-43B6-155E-81F3E1A52FAE}"/>
              </a:ext>
            </a:extLst>
          </p:cNvPr>
          <p:cNvSpPr txBox="1"/>
          <p:nvPr/>
        </p:nvSpPr>
        <p:spPr>
          <a:xfrm>
            <a:off x="9414036" y="2149614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가지 주제 모두 </a:t>
            </a:r>
            <a:r>
              <a:rPr lang="en-US" altLang="ko-KR" sz="4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가지 공통 데이터 존재</a:t>
            </a:r>
            <a:endParaRPr lang="en-US" altLang="ko-KR" sz="4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3E7144-B4D3-EA3E-D97A-2E4C63F0D794}"/>
              </a:ext>
            </a:extLst>
          </p:cNvPr>
          <p:cNvSpPr txBox="1"/>
          <p:nvPr/>
        </p:nvSpPr>
        <p:spPr>
          <a:xfrm>
            <a:off x="16105390" y="7473434"/>
            <a:ext cx="142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수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lang="ko-KR" alt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07714D-A7BB-3A9D-BF98-BFF28D759CFE}"/>
              </a:ext>
            </a:extLst>
          </p:cNvPr>
          <p:cNvSpPr txBox="1">
            <a:spLocks/>
          </p:cNvSpPr>
          <p:nvPr/>
        </p:nvSpPr>
        <p:spPr>
          <a:xfrm>
            <a:off x="4529462" y="837804"/>
            <a:ext cx="922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코스 추천</a:t>
            </a:r>
            <a:r>
              <a:rPr lang="en-US" altLang="ko-KR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:</a:t>
            </a:r>
            <a:r>
              <a:rPr lang="ko-KR" altLang="en-US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kumimoji="0" lang="ko-KR" altLang="en-US" sz="4800" b="1" u="none" strike="noStrike" kern="1200" cap="none" spc="0" normalizeH="0" baseline="0" dirty="0">
                <a:solidFill>
                  <a:srgbClr val="92D05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산림 데이터 병합</a:t>
            </a:r>
            <a:endParaRPr lang="ko-KR" altLang="en-US" sz="48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CF54A98-6BD9-DCFE-712F-45F9327314A2}"/>
              </a:ext>
            </a:extLst>
          </p:cNvPr>
          <p:cNvSpPr txBox="1"/>
          <p:nvPr/>
        </p:nvSpPr>
        <p:spPr>
          <a:xfrm>
            <a:off x="501629" y="8820426"/>
            <a:ext cx="17159492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ko-KR" altLang="en-US" sz="4800" u="none" strike="noStrike" kern="1200" cap="none" spc="0" normalizeH="0" baseline="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데이터를 묶어 경향성을 보기 위해 </a:t>
            </a:r>
            <a:r>
              <a:rPr kumimoji="0" lang="ko-KR" altLang="en-US" sz="4800" u="none" strike="noStrike" kern="1200" cap="none" spc="0" normalizeH="0" baseline="0" dirty="0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개별 데이터 병합</a:t>
            </a:r>
            <a:endParaRPr kumimoji="0" lang="en-US" altLang="ko-KR" sz="4800" u="none" strike="noStrike" kern="1200" cap="none" spc="0" normalizeH="0" baseline="0" dirty="0">
              <a:solidFill>
                <a:srgbClr val="008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?? ??"/>
            </a:endParaRPr>
          </a:p>
          <a:p>
            <a:pPr>
              <a:defRPr/>
            </a:pPr>
            <a:r>
              <a:rPr lang="ko-KR" altLang="en-US" sz="3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</a:t>
            </a:r>
            <a:r>
              <a:rPr lang="en-US" altLang="ko-KR" sz="3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sz="3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</a:t>
            </a:r>
            <a:r>
              <a:rPr lang="ko-KR" altLang="en-US" sz="3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대는 타 연령대에 비해 어떤 여행지를 많이 갈까</a:t>
            </a:r>
            <a:r>
              <a:rPr lang="en-US" altLang="ko-KR" sz="35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62C0E3-7C9A-4442-2894-A7D707FF5B11}"/>
              </a:ext>
            </a:extLst>
          </p:cNvPr>
          <p:cNvCxnSpPr>
            <a:cxnSpLocks/>
          </p:cNvCxnSpPr>
          <p:nvPr/>
        </p:nvCxnSpPr>
        <p:spPr>
          <a:xfrm>
            <a:off x="4343400" y="5526603"/>
            <a:ext cx="0" cy="806812"/>
          </a:xfrm>
          <a:prstGeom prst="straightConnector1">
            <a:avLst/>
          </a:prstGeom>
          <a:ln w="635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52">
            <a:extLst>
              <a:ext uri="{FF2B5EF4-FFF2-40B4-BE49-F238E27FC236}">
                <a16:creationId xmlns:a16="http://schemas.microsoft.com/office/drawing/2014/main" id="{4E1A43EF-2D20-028D-5A7B-53F4B8C8688B}"/>
              </a:ext>
            </a:extLst>
          </p:cNvPr>
          <p:cNvCxnSpPr/>
          <p:nvPr/>
        </p:nvCxnSpPr>
        <p:spPr>
          <a:xfrm>
            <a:off x="9144000" y="2857500"/>
            <a:ext cx="0" cy="2058410"/>
          </a:xfrm>
          <a:prstGeom prst="line">
            <a:avLst/>
          </a:prstGeom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4" name="직선 연결선 56">
            <a:extLst>
              <a:ext uri="{FF2B5EF4-FFF2-40B4-BE49-F238E27FC236}">
                <a16:creationId xmlns:a16="http://schemas.microsoft.com/office/drawing/2014/main" id="{8C437AE4-379E-9147-55E5-2455286C484B}"/>
              </a:ext>
            </a:extLst>
          </p:cNvPr>
          <p:cNvCxnSpPr/>
          <p:nvPr/>
        </p:nvCxnSpPr>
        <p:spPr>
          <a:xfrm>
            <a:off x="9139238" y="6333415"/>
            <a:ext cx="0" cy="2052060"/>
          </a:xfrm>
          <a:prstGeom prst="line">
            <a:avLst/>
          </a:prstGeom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3031ED-6EF2-4421-E7A1-72DF71E8B0DF}"/>
              </a:ext>
            </a:extLst>
          </p:cNvPr>
          <p:cNvCxnSpPr/>
          <p:nvPr/>
        </p:nvCxnSpPr>
        <p:spPr>
          <a:xfrm>
            <a:off x="8726791" y="5600700"/>
            <a:ext cx="914400" cy="0"/>
          </a:xfrm>
          <a:prstGeom prst="straightConnector1">
            <a:avLst/>
          </a:prstGeom>
          <a:ln w="635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8C39E39-D4F7-AD57-F4CC-B8A107CD2BE2}"/>
              </a:ext>
            </a:extLst>
          </p:cNvPr>
          <p:cNvSpPr txBox="1"/>
          <p:nvPr/>
        </p:nvSpPr>
        <p:spPr>
          <a:xfrm>
            <a:off x="4343400" y="7788166"/>
            <a:ext cx="1492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둘레길</a:t>
            </a:r>
            <a:endParaRPr lang="ko-KR" altLang="en-US" sz="3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108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60014" y="31114"/>
              <a:ext cx="4052390" cy="8431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614541" y="31114"/>
              <a:ext cx="3720295" cy="8431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440571" y="31114"/>
              <a:ext cx="3990295" cy="84317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671571" y="48469"/>
              <a:ext cx="2312800" cy="8431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4888" y="-52067"/>
              <a:ext cx="1017886" cy="90477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sp>
        <p:nvSpPr>
          <p:cNvPr id="962" name="TextBox 961"/>
          <p:cNvSpPr txBox="1"/>
          <p:nvPr/>
        </p:nvSpPr>
        <p:spPr>
          <a:xfrm>
            <a:off x="11353800" y="4991100"/>
            <a:ext cx="60809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“20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대의 경우 타 연령대보다 </a:t>
            </a:r>
            <a:r>
              <a:rPr lang="ko-KR" altLang="en-US" sz="32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자전거길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 </a:t>
            </a:r>
            <a:r>
              <a:rPr lang="ko-KR" altLang="en-US" sz="32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둘레길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많이 간다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76200" y="20193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전체와 </a:t>
            </a:r>
            <a:r>
              <a:rPr lang="ko-KR" altLang="en-US" sz="3200" dirty="0">
                <a:solidFill>
                  <a:srgbClr val="FF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타겟층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</a:t>
            </a:r>
            <a:r>
              <a:rPr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비교하여 분석</a:t>
            </a:r>
          </a:p>
        </p:txBody>
      </p:sp>
      <p:pic>
        <p:nvPicPr>
          <p:cNvPr id="37" name="Picture 4" descr="데이터베이스 보고서 - 무료 컴퓨터개 아이콘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925325" y="3182625"/>
            <a:ext cx="1579875" cy="1579875"/>
          </a:xfrm>
          <a:prstGeom prst="rect">
            <a:avLst/>
          </a:prstGeom>
          <a:noFill/>
        </p:spPr>
      </p:pic>
      <p:pic>
        <p:nvPicPr>
          <p:cNvPr id="42" name="Picture 2" descr="로그인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1620525" y="3029462"/>
            <a:ext cx="979597" cy="513838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9144000" y="20955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Insight</a:t>
            </a:r>
            <a:r>
              <a:rPr lang="en-US" altLang="ko-KR" sz="32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32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도출</a:t>
            </a:r>
            <a:endParaRPr lang="en-US" altLang="ko-KR" sz="400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9144000" y="2857500"/>
            <a:ext cx="0" cy="2058410"/>
          </a:xfrm>
          <a:prstGeom prst="line">
            <a:avLst/>
          </a:prstGeom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9139238" y="6333415"/>
            <a:ext cx="0" cy="2052060"/>
          </a:xfrm>
          <a:prstGeom prst="line">
            <a:avLst/>
          </a:prstGeom>
          <a:ln w="635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1030" name="Picture 101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5237798" y="3086100"/>
            <a:ext cx="1391602" cy="1391602"/>
          </a:xfrm>
          <a:prstGeom prst="rect">
            <a:avLst/>
          </a:prstGeom>
        </p:spPr>
      </p:pic>
      <p:sp>
        <p:nvSpPr>
          <p:cNvPr id="1031" name="TextBox 1016"/>
          <p:cNvSpPr txBox="1"/>
          <p:nvPr/>
        </p:nvSpPr>
        <p:spPr>
          <a:xfrm>
            <a:off x="5105400" y="4477702"/>
            <a:ext cx="1696402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분석 및 시각화</a:t>
            </a:r>
          </a:p>
        </p:txBody>
      </p:sp>
      <p:pic>
        <p:nvPicPr>
          <p:cNvPr id="1032" name="Picture 1030"/>
          <p:cNvPicPr>
            <a:picLocks noChangeAspect="1"/>
          </p:cNvPicPr>
          <p:nvPr/>
        </p:nvPicPr>
        <p:blipFill rotWithShape="1">
          <a:blip r:embed="rId16"/>
          <a:srcRect l="52570"/>
          <a:stretch>
            <a:fillRect/>
          </a:stretch>
        </p:blipFill>
        <p:spPr>
          <a:xfrm>
            <a:off x="4495800" y="6619875"/>
            <a:ext cx="2503022" cy="2133600"/>
          </a:xfrm>
          <a:prstGeom prst="rect">
            <a:avLst/>
          </a:prstGeom>
        </p:spPr>
      </p:pic>
      <p:pic>
        <p:nvPicPr>
          <p:cNvPr id="1033" name="Picture 1031"/>
          <p:cNvPicPr>
            <a:picLocks noChangeAspect="1"/>
          </p:cNvPicPr>
          <p:nvPr/>
        </p:nvPicPr>
        <p:blipFill rotWithShape="1">
          <a:blip r:embed="rId16"/>
          <a:srcRect r="52000"/>
          <a:stretch>
            <a:fillRect/>
          </a:stretch>
        </p:blipFill>
        <p:spPr>
          <a:xfrm>
            <a:off x="1447800" y="6591300"/>
            <a:ext cx="2567106" cy="2162175"/>
          </a:xfrm>
          <a:prstGeom prst="rect">
            <a:avLst/>
          </a:prstGeom>
        </p:spPr>
      </p:pic>
      <p:cxnSp>
        <p:nvCxnSpPr>
          <p:cNvPr id="1035" name="Straight Arrow Connector 1034"/>
          <p:cNvCxnSpPr/>
          <p:nvPr/>
        </p:nvCxnSpPr>
        <p:spPr>
          <a:xfrm>
            <a:off x="3886200" y="3848100"/>
            <a:ext cx="914400" cy="0"/>
          </a:xfrm>
          <a:prstGeom prst="straightConnector1">
            <a:avLst/>
          </a:prstGeom>
          <a:ln w="635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58"/>
          <p:cNvSpPr txBox="1"/>
          <p:nvPr/>
        </p:nvSpPr>
        <p:spPr>
          <a:xfrm>
            <a:off x="5281238" y="2650986"/>
            <a:ext cx="3329362" cy="36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HY견고딕"/>
                <a:ea typeface="HY견고딕"/>
              </a:rPr>
              <a:t>(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HY견고딕"/>
                <a:ea typeface="HY견고딕"/>
              </a:rPr>
              <a:t>예시 타겟층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HY견고딕"/>
                <a:ea typeface="HY견고딕"/>
              </a:rPr>
              <a:t>: 20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HY견고딕"/>
                <a:ea typeface="HY견고딕"/>
              </a:rPr>
              <a:t>대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HY견고딕"/>
                <a:ea typeface="HY견고딕"/>
              </a:rPr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408E0F-D361-D7FC-629F-62CEC3FF56FA}"/>
              </a:ext>
            </a:extLst>
          </p:cNvPr>
          <p:cNvSpPr txBox="1">
            <a:spLocks/>
          </p:cNvSpPr>
          <p:nvPr/>
        </p:nvSpPr>
        <p:spPr>
          <a:xfrm>
            <a:off x="4529462" y="837804"/>
            <a:ext cx="922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코스 추천</a:t>
            </a:r>
            <a:r>
              <a:rPr lang="en-US" altLang="ko-KR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:</a:t>
            </a:r>
            <a:r>
              <a:rPr lang="ko-KR" altLang="en-US" sz="48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kumimoji="0" lang="ko-KR" altLang="en-US" sz="4800" b="1" u="none" strike="noStrike" kern="1200" cap="none" spc="0" normalizeH="0" baseline="0" dirty="0">
                <a:solidFill>
                  <a:srgbClr val="92D05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인사이트 도출</a:t>
            </a:r>
            <a:endParaRPr lang="ko-KR" altLang="en-US" sz="48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7454386-5C75-3ECA-D968-BC6796F012A8}"/>
              </a:ext>
            </a:extLst>
          </p:cNvPr>
          <p:cNvSpPr txBox="1"/>
          <p:nvPr/>
        </p:nvSpPr>
        <p:spPr>
          <a:xfrm>
            <a:off x="501629" y="8820426"/>
            <a:ext cx="17159492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코스 추천 시 </a:t>
            </a:r>
            <a:r>
              <a:rPr kumimoji="0" lang="ko-KR" altLang="en-US" sz="4400" u="none" strike="noStrike" kern="1200" cap="none" spc="0" normalizeH="0" baseline="0" dirty="0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데이터 기반 의사 결정</a:t>
            </a:r>
            <a:endParaRPr kumimoji="0" lang="en-US" altLang="ko-KR" sz="4400" u="none" strike="noStrike" kern="1200" cap="none" spc="0" normalizeH="0" baseline="0" dirty="0">
              <a:solidFill>
                <a:srgbClr val="008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?? ??"/>
            </a:endParaRPr>
          </a:p>
          <a:p>
            <a:pPr>
              <a:defRPr/>
            </a:pPr>
            <a:r>
              <a:rPr lang="ko-KR" altLang="en-US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</a:t>
            </a:r>
            <a:r>
              <a:rPr lang="en-US" altLang="ko-KR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</a:t>
            </a:r>
            <a:r>
              <a:rPr lang="ko-KR" altLang="en-US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대의 경우 자전거길과 둘레길이 포함된 코스의 노출 빈도를 높인다</a:t>
            </a:r>
            <a:r>
              <a:rPr lang="en-US" altLang="ko-KR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sz="3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3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84A472-896A-DE84-0162-7251BBD2B1FC}"/>
              </a:ext>
            </a:extLst>
          </p:cNvPr>
          <p:cNvCxnSpPr>
            <a:cxnSpLocks/>
          </p:cNvCxnSpPr>
          <p:nvPr/>
        </p:nvCxnSpPr>
        <p:spPr>
          <a:xfrm>
            <a:off x="4343400" y="5526603"/>
            <a:ext cx="0" cy="806812"/>
          </a:xfrm>
          <a:prstGeom prst="straightConnector1">
            <a:avLst/>
          </a:prstGeom>
          <a:ln w="635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39905A-30E2-936D-EE07-E669D51C4EB4}"/>
              </a:ext>
            </a:extLst>
          </p:cNvPr>
          <p:cNvCxnSpPr/>
          <p:nvPr/>
        </p:nvCxnSpPr>
        <p:spPr>
          <a:xfrm>
            <a:off x="8726791" y="5600700"/>
            <a:ext cx="914400" cy="0"/>
          </a:xfrm>
          <a:prstGeom prst="straightConnector1">
            <a:avLst/>
          </a:prstGeom>
          <a:ln w="635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3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60014" y="31114"/>
              <a:ext cx="4052390" cy="8431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614541" y="31114"/>
              <a:ext cx="3720295" cy="8431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440571" y="31114"/>
              <a:ext cx="3990295" cy="84317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671571" y="48469"/>
              <a:ext cx="2312800" cy="8431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4888" y="-52067"/>
              <a:ext cx="1017886" cy="90477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cxnSp>
        <p:nvCxnSpPr>
          <p:cNvPr id="1016" name="Straight Arrow Connector 1015"/>
          <p:cNvCxnSpPr/>
          <p:nvPr/>
        </p:nvCxnSpPr>
        <p:spPr>
          <a:xfrm>
            <a:off x="9144000" y="4375951"/>
            <a:ext cx="914400" cy="0"/>
          </a:xfrm>
          <a:prstGeom prst="straightConnector1">
            <a:avLst/>
          </a:prstGeom>
          <a:noFill/>
          <a:ln w="635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017" name="Straight Arrow Connector 1016"/>
          <p:cNvCxnSpPr/>
          <p:nvPr/>
        </p:nvCxnSpPr>
        <p:spPr>
          <a:xfrm>
            <a:off x="13030200" y="4375951"/>
            <a:ext cx="914400" cy="0"/>
          </a:xfrm>
          <a:prstGeom prst="straightConnector1">
            <a:avLst/>
          </a:prstGeom>
          <a:noFill/>
          <a:ln w="635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019" name="TextBox 1018"/>
          <p:cNvSpPr txBox="1"/>
          <p:nvPr/>
        </p:nvSpPr>
        <p:spPr>
          <a:xfrm>
            <a:off x="6629400" y="6455043"/>
            <a:ext cx="2532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사용자 정보 기반 필터</a:t>
            </a:r>
            <a:endParaRPr kumimoji="0" lang="ko-KR" altLang="en-US" sz="1800" b="1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20" name="TextBox 1019"/>
          <p:cNvSpPr txBox="1"/>
          <p:nvPr/>
        </p:nvSpPr>
        <p:spPr>
          <a:xfrm>
            <a:off x="10248231" y="6427969"/>
            <a:ext cx="2401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여행스타일 기반 필터</a:t>
            </a:r>
            <a:endParaRPr kumimoji="0" lang="ko-KR" altLang="en-US" sz="1800" b="1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21" name="TextBox 1020"/>
          <p:cNvSpPr txBox="1"/>
          <p:nvPr/>
        </p:nvSpPr>
        <p:spPr>
          <a:xfrm>
            <a:off x="14049444" y="6423384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b="1" dirty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거리</a:t>
            </a:r>
            <a:r>
              <a:rPr lang="en-US" altLang="ko-KR" b="1" dirty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,</a:t>
            </a:r>
            <a:r>
              <a:rPr lang="ko-KR" altLang="en-US" b="1" dirty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지역</a:t>
            </a:r>
            <a:r>
              <a:rPr lang="en-US" altLang="ko-KR" b="1" dirty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,</a:t>
            </a:r>
            <a:r>
              <a:rPr lang="ko-KR" altLang="en-US" b="1" dirty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예산 등 태그 기반 필터</a:t>
            </a:r>
            <a:endParaRPr kumimoji="0" lang="ko-KR" altLang="en-US" sz="1800" b="1" i="0" u="none" strike="noStrike" kern="1200" cap="none" spc="0" normalizeH="0" baseline="0" dirty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DC798-DCA3-7FD3-BF71-A207D3DA43F8}"/>
              </a:ext>
            </a:extLst>
          </p:cNvPr>
          <p:cNvSpPr txBox="1"/>
          <p:nvPr/>
        </p:nvSpPr>
        <p:spPr>
          <a:xfrm>
            <a:off x="6906402" y="7014508"/>
            <a:ext cx="1856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여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반려동물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장애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217BB-6A52-A6B2-F97E-BC50E951D9BE}"/>
              </a:ext>
            </a:extLst>
          </p:cNvPr>
          <p:cNvSpPr txBox="1"/>
          <p:nvPr/>
        </p:nvSpPr>
        <p:spPr>
          <a:xfrm>
            <a:off x="10131192" y="7014508"/>
            <a:ext cx="2899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즐기기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체험형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남기기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기록형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먹기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육식형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계획하기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여유형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예산짜기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알뜰형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DA3FD1-8A17-A63F-0607-9F11C7659821}"/>
              </a:ext>
            </a:extLst>
          </p:cNvPr>
          <p:cNvSpPr txBox="1"/>
          <p:nvPr/>
        </p:nvSpPr>
        <p:spPr>
          <a:xfrm>
            <a:off x="15087600" y="7027627"/>
            <a:ext cx="1895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대구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거리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8BD947-BD58-2365-A125-4E95B57403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594373"/>
            <a:ext cx="1739900" cy="3581400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DCCE7A-05E7-D980-4714-5F240ECC1C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2603962"/>
            <a:ext cx="2095500" cy="3606800"/>
          </a:xfrm>
          <a:prstGeom prst="rect">
            <a:avLst/>
          </a:prstGeom>
        </p:spPr>
      </p:pic>
      <p:pic>
        <p:nvPicPr>
          <p:cNvPr id="35" name="Picture 34" descr="A screen shot of a chart&#10;&#10;Description automatically generated">
            <a:extLst>
              <a:ext uri="{FF2B5EF4-FFF2-40B4-BE49-F238E27FC236}">
                <a16:creationId xmlns:a16="http://schemas.microsoft.com/office/drawing/2014/main" id="{E80F5CEA-4371-80E2-5333-AA7E20DFB3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00" y="2594373"/>
            <a:ext cx="3454400" cy="3594100"/>
          </a:xfrm>
          <a:prstGeom prst="rect">
            <a:avLst/>
          </a:prstGeom>
        </p:spPr>
      </p:pic>
      <p:pic>
        <p:nvPicPr>
          <p:cNvPr id="37" name="Picture 36" descr="A chart with many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AC4E311-3FA8-3101-0530-CD66340FC2D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9" y="2782509"/>
            <a:ext cx="2532697" cy="3197236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9A2FEA-A06E-3AB0-2EA2-3E5427A0FDB3}"/>
              </a:ext>
            </a:extLst>
          </p:cNvPr>
          <p:cNvCxnSpPr/>
          <p:nvPr/>
        </p:nvCxnSpPr>
        <p:spPr>
          <a:xfrm>
            <a:off x="5867400" y="4343233"/>
            <a:ext cx="914400" cy="0"/>
          </a:xfrm>
          <a:prstGeom prst="straightConnector1">
            <a:avLst/>
          </a:prstGeom>
          <a:noFill/>
          <a:ln w="635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695E6F-5ED9-ADB3-0FD8-28089D718AFB}"/>
              </a:ext>
            </a:extLst>
          </p:cNvPr>
          <p:cNvSpPr txBox="1"/>
          <p:nvPr/>
        </p:nvSpPr>
        <p:spPr>
          <a:xfrm>
            <a:off x="14097000" y="8046303"/>
            <a:ext cx="35957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0" normalizeH="0" baseline="0" dirty="0">
                <a:solidFill>
                  <a:srgbClr val="0070C0"/>
                </a:solidFill>
                <a:latin typeface="Calibri"/>
                <a:ea typeface="?? ??"/>
                <a:cs typeface="?? ??"/>
              </a:rPr>
              <a:t>대구 </a:t>
            </a:r>
            <a:r>
              <a:rPr kumimoji="0" lang="en-US" altLang="ko-KR" sz="2400" b="1" i="0" u="none" strike="noStrike" kern="1200" cap="none" spc="0" normalizeH="0" baseline="0" dirty="0">
                <a:solidFill>
                  <a:srgbClr val="0070C0"/>
                </a:solidFill>
                <a:latin typeface="Calibri"/>
                <a:ea typeface="?? ??"/>
                <a:cs typeface="?? ??"/>
              </a:rPr>
              <a:t>‘</a:t>
            </a:r>
            <a:r>
              <a:rPr kumimoji="0" lang="ko-KR" altLang="en-US" sz="2400" b="1" i="0" u="none" strike="noStrike" kern="1200" cap="none" spc="0" normalizeH="0" baseline="0" dirty="0" err="1">
                <a:solidFill>
                  <a:srgbClr val="0070C0"/>
                </a:solidFill>
                <a:latin typeface="Calibri"/>
                <a:ea typeface="?? ??"/>
                <a:cs typeface="?? ??"/>
              </a:rPr>
              <a:t>국립칠곡숲체원</a:t>
            </a:r>
            <a:r>
              <a:rPr kumimoji="0" lang="en-US" altLang="ko-KR" sz="2400" b="1" i="0" u="none" strike="noStrike" kern="1200" cap="none" spc="0" normalizeH="0" baseline="0" dirty="0">
                <a:solidFill>
                  <a:srgbClr val="0070C0"/>
                </a:solidFill>
                <a:latin typeface="Calibri"/>
                <a:ea typeface="?? ??"/>
                <a:cs typeface="?? ??"/>
              </a:rPr>
              <a:t>’</a:t>
            </a:r>
            <a:r>
              <a:rPr kumimoji="0" lang="ko-KR" altLang="en-US" sz="2400" b="1" i="0" u="none" strike="noStrike" kern="1200" cap="none" spc="0" normalizeH="0" baseline="0" dirty="0">
                <a:solidFill>
                  <a:srgbClr val="0070C0"/>
                </a:solidFill>
                <a:latin typeface="Calibri"/>
                <a:ea typeface="?? ??"/>
                <a:cs typeface="?? ??"/>
              </a:rPr>
              <a:t> 이 포함된 사용자 맞춤 코스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1B535-13E1-9D63-C25A-94917A6FBB81}"/>
              </a:ext>
            </a:extLst>
          </p:cNvPr>
          <p:cNvSpPr txBox="1"/>
          <p:nvPr/>
        </p:nvSpPr>
        <p:spPr>
          <a:xfrm>
            <a:off x="68142" y="2043802"/>
            <a:ext cx="28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2000" u="none" strike="noStrike" kern="1200" cap="none" spc="0" normalizeH="0" baseline="0" dirty="0" err="1">
                <a:solidFill>
                  <a:srgbClr val="92D05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큐레이션된</a:t>
            </a: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139</a:t>
            </a:r>
            <a:r>
              <a:rPr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코스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31FAF7-A561-FEB1-21EB-18EC7626D524}"/>
              </a:ext>
            </a:extLst>
          </p:cNvPr>
          <p:cNvSpPr txBox="1"/>
          <p:nvPr/>
        </p:nvSpPr>
        <p:spPr>
          <a:xfrm>
            <a:off x="6549792" y="2043802"/>
            <a:ext cx="28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코스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77E14-CECB-6F9E-B59C-4AEF69820864}"/>
              </a:ext>
            </a:extLst>
          </p:cNvPr>
          <p:cNvSpPr txBox="1"/>
          <p:nvPr/>
        </p:nvSpPr>
        <p:spPr>
          <a:xfrm>
            <a:off x="10131192" y="2043802"/>
            <a:ext cx="28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코스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EAB3D5-7CFC-C074-D114-25BCC3FEDFE2}"/>
              </a:ext>
            </a:extLst>
          </p:cNvPr>
          <p:cNvSpPr txBox="1">
            <a:spLocks/>
          </p:cNvSpPr>
          <p:nvPr/>
        </p:nvSpPr>
        <p:spPr>
          <a:xfrm>
            <a:off x="4529462" y="837804"/>
            <a:ext cx="922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ko-KR" altLang="en-US" sz="4800" b="1" u="none" strike="noStrike" kern="1200" cap="none" spc="0" normalizeH="0" baseline="0" dirty="0">
                <a:solidFill>
                  <a:srgbClr val="92D050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코스 데이터 검색</a:t>
            </a:r>
            <a:endParaRPr lang="ko-KR" altLang="en-US" sz="48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2" name="Picture 1" descr="A chart with many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52E1BC32-7CD7-F8ED-0AE5-FB576317788D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00"/>
          <a:stretch/>
        </p:blipFill>
        <p:spPr>
          <a:xfrm>
            <a:off x="3263113" y="2787609"/>
            <a:ext cx="2532697" cy="2100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247001-29CC-0F7E-DC53-F4FA62C75DA2}"/>
              </a:ext>
            </a:extLst>
          </p:cNvPr>
          <p:cNvSpPr txBox="1"/>
          <p:nvPr/>
        </p:nvSpPr>
        <p:spPr>
          <a:xfrm>
            <a:off x="2968392" y="2031432"/>
            <a:ext cx="2899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2000" u="none" strike="noStrike" kern="1200" cap="none" spc="0" normalizeH="0" baseline="0" dirty="0">
                <a:solidFill>
                  <a:srgbClr val="92D05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추천된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코스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B4E18A6-5C5A-7E0F-382E-D813BFA782DD}"/>
              </a:ext>
            </a:extLst>
          </p:cNvPr>
          <p:cNvSpPr txBox="1"/>
          <p:nvPr/>
        </p:nvSpPr>
        <p:spPr>
          <a:xfrm>
            <a:off x="564254" y="8911855"/>
            <a:ext cx="17159492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u="none" strike="noStrike" kern="1200" cap="none" spc="0" normalizeH="0" baseline="0" dirty="0" err="1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큐레이션된</a:t>
            </a:r>
            <a:r>
              <a:rPr kumimoji="0" lang="ko-KR" altLang="en-US" sz="4400" u="none" strike="noStrike" kern="1200" cap="none" spc="0" normalizeH="0" baseline="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 코스에 </a:t>
            </a:r>
            <a:r>
              <a:rPr kumimoji="0" lang="ko-KR" altLang="en-US" sz="4400" u="none" strike="noStrike" kern="1200" cap="none" spc="0" normalizeH="0" baseline="0" dirty="0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추천 모델</a:t>
            </a:r>
            <a:r>
              <a:rPr kumimoji="0" lang="ko-KR" altLang="en-US" sz="4400" u="none" strike="noStrike" kern="1200" cap="none" spc="0" normalizeH="0" baseline="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 적용한 후 </a:t>
            </a:r>
            <a:r>
              <a:rPr lang="ko-KR" altLang="en-US" sz="44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사용자가 </a:t>
            </a:r>
            <a:r>
              <a:rPr kumimoji="0" lang="ko-KR" altLang="en-US" sz="4400" u="none" strike="noStrike" kern="1200" cap="none" spc="0" normalizeH="0" baseline="0" dirty="0">
                <a:solidFill>
                  <a:srgbClr val="008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?? ??"/>
              </a:rPr>
              <a:t>코스 데이터 검색</a:t>
            </a:r>
            <a:endParaRPr kumimoji="0" lang="en-US" altLang="ko-KR" sz="4400" u="none" strike="noStrike" kern="1200" cap="none" spc="0" normalizeH="0" baseline="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6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04024" y="4947212"/>
            <a:ext cx="2379429" cy="268808"/>
            <a:chOff x="15504024" y="4947212"/>
            <a:chExt cx="2379429" cy="268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04024" y="4947212"/>
              <a:ext cx="2379429" cy="2688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43820" y="4677437"/>
            <a:ext cx="5638458" cy="973333"/>
            <a:chOff x="12343820" y="4677437"/>
            <a:chExt cx="5638458" cy="9733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43820" y="4725209"/>
              <a:ext cx="423079" cy="423079"/>
              <a:chOff x="12343820" y="4725209"/>
              <a:chExt cx="423079" cy="423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43820" y="4725209"/>
                <a:ext cx="423079" cy="42307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4153" y="4556799"/>
              <a:ext cx="5334505" cy="14222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5916" y="2876784"/>
            <a:ext cx="1260777" cy="1260777"/>
            <a:chOff x="1355916" y="2876784"/>
            <a:chExt cx="1260777" cy="1260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916" y="2876784"/>
              <a:ext cx="1260777" cy="12607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43699" y="2876784"/>
            <a:ext cx="1260777" cy="1260777"/>
            <a:chOff x="5243699" y="2876784"/>
            <a:chExt cx="1260777" cy="12607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3699" y="2876784"/>
              <a:ext cx="1260777" cy="12607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48582" y="2740144"/>
            <a:ext cx="4413443" cy="1534059"/>
            <a:chOff x="12648582" y="2740144"/>
            <a:chExt cx="4413443" cy="15340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8582" y="2740144"/>
              <a:ext cx="4413443" cy="15340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66741" y="5216019"/>
            <a:ext cx="974528" cy="3941535"/>
            <a:chOff x="3466741" y="5216019"/>
            <a:chExt cx="974528" cy="39415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6741" y="5216019"/>
              <a:ext cx="974528" cy="39415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02144" y="5196971"/>
            <a:ext cx="974528" cy="3941535"/>
            <a:chOff x="7402144" y="5196971"/>
            <a:chExt cx="974528" cy="39415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2144" y="5196971"/>
              <a:ext cx="974528" cy="3941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74339" y="2876784"/>
            <a:ext cx="1260777" cy="1260777"/>
            <a:chOff x="9274339" y="2876784"/>
            <a:chExt cx="1260777" cy="12607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74339" y="2876784"/>
              <a:ext cx="1260777" cy="12607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32784" y="5216019"/>
            <a:ext cx="974528" cy="3941535"/>
            <a:chOff x="11432784" y="5216019"/>
            <a:chExt cx="974528" cy="39415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2784" y="5216019"/>
              <a:ext cx="974528" cy="39415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19465" y="5216019"/>
            <a:ext cx="3370527" cy="972144"/>
            <a:chOff x="8219465" y="5216019"/>
            <a:chExt cx="3370527" cy="9721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9465" y="5216019"/>
              <a:ext cx="3370527" cy="9721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19465" y="6353322"/>
            <a:ext cx="3370527" cy="1373183"/>
            <a:chOff x="8219465" y="6353322"/>
            <a:chExt cx="3370527" cy="13731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9465" y="6353322"/>
              <a:ext cx="3370527" cy="13731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46032" y="5216019"/>
            <a:ext cx="3056112" cy="1194961"/>
            <a:chOff x="4346032" y="5216019"/>
            <a:chExt cx="3056112" cy="11949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46032" y="5216019"/>
              <a:ext cx="3056112" cy="11949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46032" y="6562412"/>
            <a:ext cx="3056112" cy="1164093"/>
            <a:chOff x="4346032" y="6562412"/>
            <a:chExt cx="3056112" cy="11640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46032" y="6562412"/>
              <a:ext cx="3056112" cy="11640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5868" y="5216019"/>
            <a:ext cx="3085714" cy="1021581"/>
            <a:chOff x="505868" y="5216019"/>
            <a:chExt cx="3085714" cy="102158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5868" y="5216019"/>
              <a:ext cx="3085714" cy="102158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5868" y="6410980"/>
            <a:ext cx="3085714" cy="1192073"/>
            <a:chOff x="505868" y="6410980"/>
            <a:chExt cx="3085714" cy="119207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5868" y="6410980"/>
              <a:ext cx="3085714" cy="11920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529421" y="8975531"/>
            <a:ext cx="1938953" cy="268808"/>
            <a:chOff x="15529421" y="8975531"/>
            <a:chExt cx="1938953" cy="26880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29421" y="8975531"/>
              <a:ext cx="1938953" cy="26880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004619" y="6305703"/>
            <a:ext cx="1731017" cy="268808"/>
            <a:chOff x="13004619" y="6305703"/>
            <a:chExt cx="1731017" cy="2688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04619" y="6305703"/>
              <a:ext cx="1731017" cy="26880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042715" y="7621743"/>
            <a:ext cx="1901478" cy="268808"/>
            <a:chOff x="13042715" y="7621743"/>
            <a:chExt cx="1901478" cy="26880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42715" y="7621743"/>
              <a:ext cx="1901478" cy="26880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3587" y="4210305"/>
            <a:ext cx="2138581" cy="108381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14439" y="7800156"/>
            <a:ext cx="3356352" cy="189142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97745" y="87062"/>
            <a:ext cx="17709930" cy="564366"/>
            <a:chOff x="297745" y="87062"/>
            <a:chExt cx="17709930" cy="56436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428209" y="127619"/>
              <a:ext cx="33887" cy="440212"/>
              <a:chOff x="9428209" y="127619"/>
              <a:chExt cx="33887" cy="44021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428209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3533332" y="127619"/>
              <a:ext cx="33887" cy="440212"/>
              <a:chOff x="13533332" y="127619"/>
              <a:chExt cx="33887" cy="44021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533332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5608845" y="127619"/>
              <a:ext cx="33887" cy="440212"/>
              <a:chOff x="5608845" y="127619"/>
              <a:chExt cx="33887" cy="44021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608845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52727" y="87062"/>
              <a:ext cx="33887" cy="440212"/>
              <a:chOff x="1252727" y="87062"/>
              <a:chExt cx="33887" cy="440212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52727" y="87062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6086075" y="127619"/>
              <a:ext cx="19315" cy="440212"/>
              <a:chOff x="16086075" y="127619"/>
              <a:chExt cx="19315" cy="440212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086075" y="127619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60014" y="15876"/>
              <a:ext cx="4052390" cy="843171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14541" y="15876"/>
              <a:ext cx="3720295" cy="843171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40571" y="15876"/>
              <a:ext cx="3990295" cy="843171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671571" y="33231"/>
              <a:ext cx="2312800" cy="843171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888" y="-67305"/>
              <a:ext cx="1017886" cy="904771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6502913" y="127619"/>
              <a:ext cx="1497087" cy="520369"/>
              <a:chOff x="16502913" y="127619"/>
              <a:chExt cx="1497087" cy="520369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502913" y="127619"/>
                <a:ext cx="1497087" cy="520369"/>
              </a:xfrm>
              <a:prstGeom prst="rect">
                <a:avLst/>
              </a:prstGeom>
            </p:spPr>
          </p:pic>
        </p:grpSp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254603" y="7800156"/>
            <a:ext cx="3400952" cy="189142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921370" y="4210305"/>
            <a:ext cx="2100486" cy="108381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239966" y="4210305"/>
            <a:ext cx="1561905" cy="1083810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128036" y="7800156"/>
            <a:ext cx="3731590" cy="1891429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013810" y="1190715"/>
            <a:ext cx="4575714" cy="1389219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2343820" y="6025892"/>
            <a:ext cx="5638458" cy="973333"/>
            <a:chOff x="12343820" y="6025892"/>
            <a:chExt cx="5638458" cy="973333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2343820" y="6073664"/>
              <a:ext cx="423079" cy="423079"/>
              <a:chOff x="12343820" y="6073664"/>
              <a:chExt cx="423079" cy="423079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43820" y="6073664"/>
                <a:ext cx="423079" cy="423079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874630" y="5905254"/>
              <a:ext cx="5353838" cy="14222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343820" y="7374348"/>
            <a:ext cx="5638458" cy="973333"/>
            <a:chOff x="12343820" y="7374348"/>
            <a:chExt cx="5638458" cy="973333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2343820" y="7422120"/>
              <a:ext cx="423079" cy="423079"/>
              <a:chOff x="12343820" y="7422120"/>
              <a:chExt cx="423079" cy="423079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43820" y="7422120"/>
                <a:ext cx="423079" cy="423079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893677" y="7271491"/>
              <a:ext cx="5163810" cy="138476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343820" y="8722803"/>
            <a:ext cx="5638458" cy="973333"/>
            <a:chOff x="12343820" y="8722803"/>
            <a:chExt cx="5638458" cy="973333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2343820" y="8770575"/>
              <a:ext cx="423079" cy="423079"/>
              <a:chOff x="12343820" y="8770575"/>
              <a:chExt cx="423079" cy="423079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43820" y="8770575"/>
                <a:ext cx="423079" cy="423079"/>
              </a:xfrm>
              <a:prstGeom prst="rect">
                <a:avLst/>
              </a:prstGeom>
            </p:spPr>
          </p:pic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884153" y="8602165"/>
              <a:ext cx="5257838" cy="1422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98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55" y="3116921"/>
            <a:ext cx="6920112" cy="4778400"/>
            <a:chOff x="1253755" y="3116921"/>
            <a:chExt cx="6920112" cy="47784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755" y="3116921"/>
              <a:ext cx="6920112" cy="47784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391090" y="1190715"/>
            <a:ext cx="18322371" cy="13892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9152" y="3799844"/>
            <a:ext cx="6369319" cy="3778017"/>
            <a:chOff x="1529152" y="3799844"/>
            <a:chExt cx="6369319" cy="37780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9152" y="3799844"/>
              <a:ext cx="6369319" cy="37780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24444" y="5533390"/>
            <a:ext cx="6431774" cy="3790419"/>
            <a:chOff x="10724444" y="5533390"/>
            <a:chExt cx="6431774" cy="37904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1643" y="3741267"/>
              <a:ext cx="12863548" cy="758083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24444" y="5533390"/>
              <a:ext cx="6431774" cy="37904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106" y="3116921"/>
            <a:ext cx="6122206" cy="3460041"/>
            <a:chOff x="10236106" y="3116921"/>
            <a:chExt cx="6122206" cy="34600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282122" y="3206966"/>
              <a:ext cx="6075621" cy="3226093"/>
              <a:chOff x="10282122" y="3206966"/>
              <a:chExt cx="6075621" cy="322609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32050" y="1681658"/>
                <a:ext cx="12151241" cy="6452186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282122" y="3206966"/>
                <a:ext cx="6075621" cy="322609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236106" y="3116921"/>
              <a:ext cx="6075621" cy="3460041"/>
              <a:chOff x="10236106" y="3116921"/>
              <a:chExt cx="6075621" cy="34600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92397" y="1481001"/>
                <a:ext cx="12151241" cy="692008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236106" y="3116921"/>
                <a:ext cx="6075621" cy="346004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5932" y="8141590"/>
            <a:ext cx="7425324" cy="15072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7745" y="87062"/>
            <a:ext cx="17709930" cy="564366"/>
            <a:chOff x="297745" y="87062"/>
            <a:chExt cx="17709930" cy="56436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428209" y="127619"/>
              <a:ext cx="33887" cy="440212"/>
              <a:chOff x="9428209" y="127619"/>
              <a:chExt cx="33887" cy="44021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28209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533332" y="127619"/>
              <a:ext cx="33887" cy="440212"/>
              <a:chOff x="13533332" y="127619"/>
              <a:chExt cx="33887" cy="44021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533332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8845" y="127619"/>
              <a:ext cx="33887" cy="440212"/>
              <a:chOff x="5608845" y="127619"/>
              <a:chExt cx="33887" cy="44021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08845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52727" y="87062"/>
              <a:ext cx="33887" cy="440212"/>
              <a:chOff x="1252727" y="87062"/>
              <a:chExt cx="33887" cy="44021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2727" y="87062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086075" y="127619"/>
              <a:ext cx="19315" cy="440212"/>
              <a:chOff x="16086075" y="127619"/>
              <a:chExt cx="19315" cy="44021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086075" y="127619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0014" y="15876"/>
              <a:ext cx="4052390" cy="843171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4541" y="15876"/>
              <a:ext cx="3720295" cy="84317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40571" y="15876"/>
              <a:ext cx="3990295" cy="84317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71571" y="33231"/>
              <a:ext cx="2312800" cy="84317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888" y="-67305"/>
              <a:ext cx="1017886" cy="90477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6502913" y="127619"/>
              <a:ext cx="1497087" cy="520369"/>
              <a:chOff x="16502913" y="127619"/>
              <a:chExt cx="1497087" cy="52036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502913" y="127619"/>
                <a:ext cx="1497087" cy="520369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34114" y="2780324"/>
            <a:ext cx="4004276" cy="10488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66804" y="1057382"/>
            <a:ext cx="18398086" cy="1552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4998" y="3300997"/>
            <a:ext cx="16215717" cy="6213288"/>
            <a:chOff x="1034998" y="3300997"/>
            <a:chExt cx="16215717" cy="621328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34998" y="3300997"/>
              <a:ext cx="6213288" cy="6213288"/>
              <a:chOff x="1034998" y="3300997"/>
              <a:chExt cx="6213288" cy="621328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4998" y="3300997"/>
                <a:ext cx="6213288" cy="62132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37354" y="4705708"/>
              <a:ext cx="4808578" cy="4808578"/>
              <a:chOff x="1737354" y="4705708"/>
              <a:chExt cx="4808578" cy="480857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7354" y="4705708"/>
                <a:ext cx="4808578" cy="480857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21460" y="6073920"/>
              <a:ext cx="3440366" cy="3440366"/>
              <a:chOff x="2421460" y="6073920"/>
              <a:chExt cx="3440366" cy="34403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21460" y="6073920"/>
                <a:ext cx="3440366" cy="34403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641680" y="3594256"/>
              <a:ext cx="3347131" cy="1111452"/>
              <a:chOff x="6641680" y="3594256"/>
              <a:chExt cx="3347131" cy="11114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41680" y="3594256"/>
                <a:ext cx="3347131" cy="11114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49316" y="5518194"/>
              <a:ext cx="4239496" cy="1111452"/>
              <a:chOff x="5749316" y="5518194"/>
              <a:chExt cx="4239496" cy="111145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49316" y="5518194"/>
                <a:ext cx="4239496" cy="11114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41643" y="7640631"/>
              <a:ext cx="5847168" cy="1111452"/>
              <a:chOff x="4141643" y="7640631"/>
              <a:chExt cx="5847168" cy="11114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141643" y="7640631"/>
                <a:ext cx="5847168" cy="1111452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72430" y="3148616"/>
              <a:ext cx="6763971" cy="194540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21636" y="5059634"/>
              <a:ext cx="7457057" cy="240254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520831" y="3758769"/>
              <a:ext cx="1241624" cy="3427192"/>
              <a:chOff x="3520831" y="3758769"/>
              <a:chExt cx="1241624" cy="342719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29012" y="3353169"/>
                <a:ext cx="1924371" cy="1834810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385889" y="4866539"/>
                <a:ext cx="1773429" cy="1593657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500724" y="6253218"/>
                <a:ext cx="1538590" cy="138709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72430" y="7152083"/>
              <a:ext cx="6601848" cy="2402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7745" y="87062"/>
            <a:ext cx="17709930" cy="564366"/>
            <a:chOff x="297745" y="87062"/>
            <a:chExt cx="17709930" cy="56436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28209" y="127619"/>
              <a:ext cx="33887" cy="440212"/>
              <a:chOff x="9428209" y="127619"/>
              <a:chExt cx="33887" cy="44021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428209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533332" y="127619"/>
              <a:ext cx="33887" cy="440212"/>
              <a:chOff x="13533332" y="127619"/>
              <a:chExt cx="33887" cy="44021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533332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608845" y="127619"/>
              <a:ext cx="33887" cy="440212"/>
              <a:chOff x="5608845" y="127619"/>
              <a:chExt cx="33887" cy="44021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608845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52727" y="87062"/>
              <a:ext cx="33887" cy="440212"/>
              <a:chOff x="1252727" y="87062"/>
              <a:chExt cx="33887" cy="44021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52727" y="87062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086075" y="127619"/>
              <a:ext cx="19315" cy="440212"/>
              <a:chOff x="16086075" y="127619"/>
              <a:chExt cx="19315" cy="44021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086075" y="127619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0014" y="15876"/>
              <a:ext cx="4052390" cy="84317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14541" y="15876"/>
              <a:ext cx="3720295" cy="84317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40571" y="15876"/>
              <a:ext cx="3990295" cy="843171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71571" y="33231"/>
              <a:ext cx="2312800" cy="84317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888" y="-67305"/>
              <a:ext cx="1017886" cy="90477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6502913" y="127619"/>
              <a:ext cx="1497087" cy="520369"/>
              <a:chOff x="16502913" y="127619"/>
              <a:chExt cx="1497087" cy="52036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502913" y="127619"/>
                <a:ext cx="1497087" cy="5203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755" y="3116921"/>
            <a:ext cx="6920112" cy="4778400"/>
            <a:chOff x="1253755" y="3116921"/>
            <a:chExt cx="6920112" cy="47784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755" y="3116921"/>
              <a:ext cx="6920112" cy="47784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8573" y="2751206"/>
            <a:ext cx="4610476" cy="1048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36993" y="3116921"/>
            <a:ext cx="6920112" cy="4807518"/>
            <a:chOff x="10236993" y="3116921"/>
            <a:chExt cx="6920112" cy="48075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6993" y="3116921"/>
              <a:ext cx="6920112" cy="4807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014" y="31114"/>
              <a:ext cx="4052390" cy="84317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4541" y="31114"/>
              <a:ext cx="3720295" cy="84317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40571" y="31114"/>
              <a:ext cx="3990295" cy="84317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1571" y="48469"/>
              <a:ext cx="2312800" cy="84317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88" y="-52067"/>
              <a:ext cx="1017886" cy="90477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888205" y="3579396"/>
            <a:ext cx="1747847" cy="1747847"/>
            <a:chOff x="10888205" y="3579396"/>
            <a:chExt cx="1747847" cy="17478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8205" y="3579396"/>
              <a:ext cx="1747847" cy="17478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58587" y="3445087"/>
            <a:ext cx="2997561" cy="2248171"/>
            <a:chOff x="10358587" y="3445087"/>
            <a:chExt cx="2997561" cy="22481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58587" y="3445087"/>
              <a:ext cx="2997561" cy="22481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58587" y="5647150"/>
            <a:ext cx="2997561" cy="2248171"/>
            <a:chOff x="10358587" y="5647150"/>
            <a:chExt cx="2997561" cy="22481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58587" y="5647150"/>
              <a:ext cx="2997561" cy="22481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19889" y="6356929"/>
            <a:ext cx="1118860" cy="828612"/>
            <a:chOff x="12919889" y="6356929"/>
            <a:chExt cx="1118860" cy="82861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">
              <a:off x="12919889" y="6356929"/>
              <a:ext cx="1118860" cy="8286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8097" y="3727446"/>
            <a:ext cx="6545770" cy="4101208"/>
            <a:chOff x="1428097" y="3727446"/>
            <a:chExt cx="6545770" cy="41012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8097" y="3727446"/>
              <a:ext cx="6545770" cy="41012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55095" y="4783267"/>
            <a:ext cx="582005" cy="572548"/>
            <a:chOff x="12755095" y="4783267"/>
            <a:chExt cx="582005" cy="57254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55095" y="4783267"/>
              <a:ext cx="582005" cy="57254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98954" y="2751206"/>
            <a:ext cx="4404762" cy="104888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6470" y="1160708"/>
            <a:ext cx="17058095" cy="138921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2325912" y="8708165"/>
            <a:ext cx="22022857" cy="138921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31911" y="3725153"/>
            <a:ext cx="2790048" cy="166435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120868" y="5598101"/>
            <a:ext cx="2304390" cy="166435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748366" y="7400083"/>
            <a:ext cx="5085400" cy="52444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919889" y="4154866"/>
            <a:ext cx="1118860" cy="828612"/>
            <a:chOff x="12919889" y="4154866"/>
            <a:chExt cx="1118860" cy="8286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">
              <a:off x="12919889" y="4154866"/>
              <a:ext cx="1118860" cy="8286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694764" y="3982857"/>
            <a:ext cx="1351469" cy="788652"/>
            <a:chOff x="4694764" y="3982857"/>
            <a:chExt cx="1351469" cy="78865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94764" y="3982857"/>
              <a:ext cx="1351469" cy="7886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97805" y="7649607"/>
            <a:ext cx="564160" cy="230238"/>
            <a:chOff x="12297805" y="7649607"/>
            <a:chExt cx="564160" cy="23023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297805" y="7649607"/>
              <a:ext cx="564160" cy="23023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179327" y="3828571"/>
            <a:ext cx="2746486" cy="17504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57749" y="1181100"/>
            <a:ext cx="17556514" cy="158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3272" y="5411707"/>
            <a:ext cx="3699169" cy="788056"/>
            <a:chOff x="7293272" y="5411707"/>
            <a:chExt cx="3699169" cy="7880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93272" y="5411707"/>
              <a:ext cx="3699169" cy="788056"/>
              <a:chOff x="7293272" y="5411707"/>
              <a:chExt cx="3699169" cy="78805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43688" y="5120733"/>
                <a:ext cx="7398339" cy="1576112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93272" y="5411707"/>
                <a:ext cx="3699169" cy="788056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2622" y="5307683"/>
              <a:ext cx="2730543" cy="1210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17321" y="3262068"/>
            <a:ext cx="552651" cy="763390"/>
            <a:chOff x="11217321" y="3262068"/>
            <a:chExt cx="552651" cy="7633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7321" y="3262068"/>
              <a:ext cx="552651" cy="763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2764" y="3643763"/>
            <a:ext cx="2420187" cy="1466205"/>
            <a:chOff x="7932764" y="3643763"/>
            <a:chExt cx="2420187" cy="14662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2546" y="2950536"/>
              <a:ext cx="4840374" cy="293240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2764" y="3643763"/>
              <a:ext cx="2420187" cy="1466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05553" y="3643763"/>
            <a:ext cx="2910445" cy="1321519"/>
            <a:chOff x="13905553" y="3643763"/>
            <a:chExt cx="2910445" cy="13215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86272" y="3018944"/>
              <a:ext cx="5820889" cy="26430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05553" y="3643763"/>
              <a:ext cx="2910445" cy="13215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9383" y="5465799"/>
            <a:ext cx="3699169" cy="788056"/>
            <a:chOff x="1269383" y="5465799"/>
            <a:chExt cx="3699169" cy="78805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69383" y="5465799"/>
              <a:ext cx="3699169" cy="788056"/>
              <a:chOff x="1269383" y="5465799"/>
              <a:chExt cx="3699169" cy="78805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580202" y="5174825"/>
                <a:ext cx="7398339" cy="1576112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9383" y="5465799"/>
                <a:ext cx="3699169" cy="78805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61445" y="5361775"/>
              <a:ext cx="2518400" cy="12106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5220" y="3658248"/>
            <a:ext cx="3323767" cy="1485252"/>
            <a:chOff x="1457084" y="3643763"/>
            <a:chExt cx="3323767" cy="14852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64406" y="2941530"/>
              <a:ext cx="6647533" cy="297050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7084" y="3643763"/>
              <a:ext cx="3323767" cy="14852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59269" y="5411707"/>
            <a:ext cx="3699169" cy="788056"/>
            <a:chOff x="13559269" y="5411707"/>
            <a:chExt cx="3699169" cy="7880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09684" y="5120733"/>
              <a:ext cx="7398339" cy="157611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59269" y="5411707"/>
              <a:ext cx="3699169" cy="78805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29406" y="5307683"/>
            <a:ext cx="2616943" cy="12106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87416" y="6574513"/>
            <a:ext cx="3642869" cy="1893015"/>
            <a:chOff x="13587416" y="6574513"/>
            <a:chExt cx="3642869" cy="189301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86501" y="6999871"/>
              <a:ext cx="4008504" cy="174181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04596" y="6422551"/>
              <a:ext cx="4311199" cy="1007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21422" y="6574511"/>
            <a:ext cx="3642869" cy="1893015"/>
            <a:chOff x="7321422" y="6574511"/>
            <a:chExt cx="3642869" cy="189301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20508" y="6999869"/>
              <a:ext cx="3981942" cy="174181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55422" y="6422549"/>
              <a:ext cx="4338608" cy="1007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7533" y="6550702"/>
            <a:ext cx="3642869" cy="1893015"/>
            <a:chOff x="1297533" y="6550702"/>
            <a:chExt cx="3642869" cy="189301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6047" y="7011298"/>
              <a:ext cx="3980599" cy="170687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8218" y="6398740"/>
              <a:ext cx="4155113" cy="1007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7745" y="87062"/>
            <a:ext cx="17709930" cy="564366"/>
            <a:chOff x="297745" y="87062"/>
            <a:chExt cx="17709930" cy="56436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428209" y="127619"/>
              <a:ext cx="33887" cy="440212"/>
              <a:chOff x="9428209" y="127619"/>
              <a:chExt cx="33887" cy="44021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428209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533332" y="127619"/>
              <a:ext cx="33887" cy="440212"/>
              <a:chOff x="13533332" y="127619"/>
              <a:chExt cx="33887" cy="44021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533332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608845" y="127619"/>
              <a:ext cx="33887" cy="440212"/>
              <a:chOff x="5608845" y="127619"/>
              <a:chExt cx="33887" cy="44021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608845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52727" y="87062"/>
              <a:ext cx="33887" cy="440212"/>
              <a:chOff x="1252727" y="87062"/>
              <a:chExt cx="33887" cy="44021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52727" y="87062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086075" y="127619"/>
              <a:ext cx="19315" cy="440212"/>
              <a:chOff x="16086075" y="127619"/>
              <a:chExt cx="19315" cy="44021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086075" y="127619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60014" y="15876"/>
              <a:ext cx="4052390" cy="843171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14541" y="15876"/>
              <a:ext cx="3720295" cy="843171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440571" y="15876"/>
              <a:ext cx="3990295" cy="843171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671571" y="33231"/>
              <a:ext cx="2312800" cy="843171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4888" y="-67305"/>
              <a:ext cx="1017886" cy="904771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6502913" y="127619"/>
              <a:ext cx="1497087" cy="520369"/>
              <a:chOff x="16502913" y="127619"/>
              <a:chExt cx="1497087" cy="52036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6502913" y="127619"/>
                <a:ext cx="1497087" cy="5203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1217321" y="3262068"/>
            <a:ext cx="552651" cy="763390"/>
            <a:chOff x="11217321" y="3262068"/>
            <a:chExt cx="552651" cy="7633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7321" y="3262068"/>
              <a:ext cx="552651" cy="7633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7745" y="87062"/>
            <a:ext cx="17709930" cy="564366"/>
            <a:chOff x="297745" y="87062"/>
            <a:chExt cx="17709930" cy="56436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428209" y="127619"/>
              <a:ext cx="33887" cy="440212"/>
              <a:chOff x="9428209" y="127619"/>
              <a:chExt cx="33887" cy="44021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28209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533332" y="127619"/>
              <a:ext cx="33887" cy="440212"/>
              <a:chOff x="13533332" y="127619"/>
              <a:chExt cx="33887" cy="44021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33332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608845" y="127619"/>
              <a:ext cx="33887" cy="440212"/>
              <a:chOff x="5608845" y="127619"/>
              <a:chExt cx="33887" cy="44021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08845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52727" y="87062"/>
              <a:ext cx="33887" cy="440212"/>
              <a:chOff x="1252727" y="87062"/>
              <a:chExt cx="33887" cy="44021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52727" y="87062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086075" y="127619"/>
              <a:ext cx="19315" cy="440212"/>
              <a:chOff x="16086075" y="127619"/>
              <a:chExt cx="19315" cy="44021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86075" y="127619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014" y="15876"/>
              <a:ext cx="4052390" cy="843171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4541" y="15876"/>
              <a:ext cx="3720295" cy="843171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0571" y="15876"/>
              <a:ext cx="3990295" cy="843171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1571" y="33231"/>
              <a:ext cx="2312800" cy="843171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88" y="-67305"/>
              <a:ext cx="1017886" cy="904771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6502913" y="127619"/>
              <a:ext cx="1497087" cy="520369"/>
              <a:chOff x="16502913" y="127619"/>
              <a:chExt cx="1497087" cy="52036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502913" y="127619"/>
                <a:ext cx="1497087" cy="520369"/>
              </a:xfrm>
              <a:prstGeom prst="rect">
                <a:avLst/>
              </a:prstGeom>
            </p:spPr>
          </p:pic>
        </p:grp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25990E1-B7AB-03C6-94E6-AF24D8B7FCB1}"/>
              </a:ext>
            </a:extLst>
          </p:cNvPr>
          <p:cNvCxnSpPr>
            <a:cxnSpLocks/>
          </p:cNvCxnSpPr>
          <p:nvPr/>
        </p:nvCxnSpPr>
        <p:spPr>
          <a:xfrm>
            <a:off x="1460014" y="2445948"/>
            <a:ext cx="0" cy="719917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EB7394-1344-151C-3590-A7B93960C7E1}"/>
              </a:ext>
            </a:extLst>
          </p:cNvPr>
          <p:cNvSpPr/>
          <p:nvPr/>
        </p:nvSpPr>
        <p:spPr>
          <a:xfrm>
            <a:off x="2059439" y="2327690"/>
            <a:ext cx="3703845" cy="1295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Rule Based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추천 시스템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여행스타일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태그 기반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BCC5ED-AC64-102A-5E43-15C31EE063C0}"/>
              </a:ext>
            </a:extLst>
          </p:cNvPr>
          <p:cNvSpPr/>
          <p:nvPr/>
        </p:nvSpPr>
        <p:spPr>
          <a:xfrm>
            <a:off x="2059439" y="5143500"/>
            <a:ext cx="3703845" cy="1295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직접 데이터 수집 및 가공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2E1D09-6466-8B4F-CB68-05519E420C86}"/>
              </a:ext>
            </a:extLst>
          </p:cNvPr>
          <p:cNvSpPr/>
          <p:nvPr/>
        </p:nvSpPr>
        <p:spPr>
          <a:xfrm>
            <a:off x="2059439" y="8110242"/>
            <a:ext cx="3703845" cy="1295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프로토타입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Mock-Up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 아키텍처 구성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DAEA2F4-79CA-DE30-76B7-C415C8E0C611}"/>
              </a:ext>
            </a:extLst>
          </p:cNvPr>
          <p:cNvSpPr/>
          <p:nvPr/>
        </p:nvSpPr>
        <p:spPr>
          <a:xfrm>
            <a:off x="871359" y="9704070"/>
            <a:ext cx="1177310" cy="4686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해커톤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1678B1-F7DF-4933-40C7-E86FD6A908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3535" y="7805487"/>
            <a:ext cx="2925554" cy="1874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CCED94-4633-E45B-7A8A-43FAEBAFB02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011911" y="5213963"/>
            <a:ext cx="2773154" cy="13016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271D80-76EF-829F-ECB5-000225FF3F5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" r="85193" b="-105690"/>
          <a:stretch/>
        </p:blipFill>
        <p:spPr>
          <a:xfrm>
            <a:off x="6012903" y="2334383"/>
            <a:ext cx="1150889" cy="46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B1E0C7-15FB-D914-FB25-F9523825E4A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8661" t="15589" r="41965" b="-42205"/>
          <a:stretch/>
        </p:blipFill>
        <p:spPr>
          <a:xfrm>
            <a:off x="6012903" y="3052095"/>
            <a:ext cx="728594" cy="2891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19BB47-E04E-0303-F238-2E56FED11B8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807" t="15589" r="50478"/>
          <a:stretch/>
        </p:blipFill>
        <p:spPr>
          <a:xfrm>
            <a:off x="6004438" y="2707698"/>
            <a:ext cx="2698173" cy="192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E509C9-DD0D-79BA-EC34-48405E68CD9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0780" t="12842"/>
          <a:stretch/>
        </p:blipFill>
        <p:spPr>
          <a:xfrm>
            <a:off x="5968957" y="3425938"/>
            <a:ext cx="2271102" cy="199026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286F2F2-F4BD-2124-8623-C0B82C5F031D}"/>
              </a:ext>
            </a:extLst>
          </p:cNvPr>
          <p:cNvSpPr/>
          <p:nvPr/>
        </p:nvSpPr>
        <p:spPr>
          <a:xfrm>
            <a:off x="10435964" y="2327690"/>
            <a:ext cx="3703845" cy="1295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축적된 사용자 데이터</a:t>
            </a:r>
            <a:b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리뷰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조회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회원 정보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기반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추천 시스템 개선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4BF3191-C2A6-9B35-CFD1-85935BE14285}"/>
              </a:ext>
            </a:extLst>
          </p:cNvPr>
          <p:cNvSpPr/>
          <p:nvPr/>
        </p:nvSpPr>
        <p:spPr>
          <a:xfrm>
            <a:off x="10435964" y="5143500"/>
            <a:ext cx="3703845" cy="1295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BI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툴을 통한</a:t>
            </a:r>
            <a:b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기반 인사이트 도출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4775A05-9169-6675-3419-6523B383D98A}"/>
              </a:ext>
            </a:extLst>
          </p:cNvPr>
          <p:cNvSpPr/>
          <p:nvPr/>
        </p:nvSpPr>
        <p:spPr>
          <a:xfrm>
            <a:off x="10435964" y="8110242"/>
            <a:ext cx="3703845" cy="1295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수집용 및 </a:t>
            </a:r>
            <a:b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파이프라인 </a:t>
            </a:r>
            <a:b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아키텍처 구성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30" name="Picture 29" descr="A diagram of a cloud server&#10;&#10;Description automatically generated">
            <a:extLst>
              <a:ext uri="{FF2B5EF4-FFF2-40B4-BE49-F238E27FC236}">
                <a16:creationId xmlns:a16="http://schemas.microsoft.com/office/drawing/2014/main" id="{B12341B9-DEAD-B02A-DB89-D3A61D3911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513" y="6877095"/>
            <a:ext cx="3360234" cy="1440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0D9FB8-D903-9CD5-A619-519FEEC0DD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91777" y="8366448"/>
            <a:ext cx="2988596" cy="181497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EADA2DF6-253F-C7BA-11E2-615E68DB65EC}"/>
              </a:ext>
            </a:extLst>
          </p:cNvPr>
          <p:cNvSpPr txBox="1">
            <a:spLocks/>
          </p:cNvSpPr>
          <p:nvPr/>
        </p:nvSpPr>
        <p:spPr>
          <a:xfrm>
            <a:off x="564254" y="1080735"/>
            <a:ext cx="171594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5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 마일스톤</a:t>
            </a:r>
            <a:endParaRPr lang="en-US" altLang="ko-KR" sz="50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32BD48-4C3E-EF09-8FBA-39088F573E06}"/>
              </a:ext>
            </a:extLst>
          </p:cNvPr>
          <p:cNvCxnSpPr>
            <a:cxnSpLocks/>
          </p:cNvCxnSpPr>
          <p:nvPr/>
        </p:nvCxnSpPr>
        <p:spPr>
          <a:xfrm>
            <a:off x="9750245" y="2812320"/>
            <a:ext cx="0" cy="729555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5798915-8C34-77DA-00E7-E48057163DCA}"/>
              </a:ext>
            </a:extLst>
          </p:cNvPr>
          <p:cNvSpPr/>
          <p:nvPr/>
        </p:nvSpPr>
        <p:spPr>
          <a:xfrm>
            <a:off x="9140646" y="2171642"/>
            <a:ext cx="1177310" cy="468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해커톤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026" name="Picture 2" descr="보이는 만큼 활용한다&quot;··· 데이터 시각화 BI 툴 10선 - CIO Korea">
            <a:extLst>
              <a:ext uri="{FF2B5EF4-FFF2-40B4-BE49-F238E27FC236}">
                <a16:creationId xmlns:a16="http://schemas.microsoft.com/office/drawing/2014/main" id="{1060B255-80EA-9D29-F455-5276122F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303" y="4686300"/>
            <a:ext cx="2926097" cy="195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 User Management Data Table Template">
            <a:extLst>
              <a:ext uri="{FF2B5EF4-FFF2-40B4-BE49-F238E27FC236}">
                <a16:creationId xmlns:a16="http://schemas.microsoft.com/office/drawing/2014/main" id="{0EA6D4B7-0D29-9600-AF8F-7F8D0F74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0" y="1969804"/>
            <a:ext cx="3661573" cy="195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23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02557" y="1193258"/>
            <a:ext cx="17440705" cy="138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7745" y="87062"/>
            <a:ext cx="17709930" cy="564366"/>
            <a:chOff x="297745" y="87062"/>
            <a:chExt cx="17709930" cy="5643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28209" y="127619"/>
              <a:ext cx="33887" cy="440212"/>
              <a:chOff x="9428209" y="127619"/>
              <a:chExt cx="33887" cy="44021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28209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33332" y="127619"/>
              <a:ext cx="33887" cy="440212"/>
              <a:chOff x="13533332" y="127619"/>
              <a:chExt cx="33887" cy="44021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33332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08845" y="127619"/>
              <a:ext cx="33887" cy="440212"/>
              <a:chOff x="5608845" y="127619"/>
              <a:chExt cx="33887" cy="4402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08845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52727" y="87062"/>
              <a:ext cx="33887" cy="440212"/>
              <a:chOff x="1252727" y="87062"/>
              <a:chExt cx="33887" cy="440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52727" y="87062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086075" y="127619"/>
              <a:ext cx="19315" cy="440212"/>
              <a:chOff x="16086075" y="127619"/>
              <a:chExt cx="19315" cy="4402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86075" y="127619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090" y="20952"/>
              <a:ext cx="4052162" cy="83047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4427" y="20952"/>
              <a:ext cx="3720714" cy="8304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0571" y="20952"/>
              <a:ext cx="3990248" cy="83047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1523" y="38307"/>
              <a:ext cx="2312981" cy="83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88" y="-72381"/>
              <a:ext cx="1017886" cy="92000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502913" y="127619"/>
              <a:ext cx="1497087" cy="520369"/>
              <a:chOff x="16502913" y="127619"/>
              <a:chExt cx="1497087" cy="5203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502913" y="127619"/>
                <a:ext cx="1497087" cy="520369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622062" y="8628571"/>
            <a:ext cx="24419305" cy="1384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1905" y="6026667"/>
            <a:ext cx="5417150" cy="835980"/>
            <a:chOff x="761905" y="6026667"/>
            <a:chExt cx="5417150" cy="8359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1905" y="6026667"/>
              <a:ext cx="5417150" cy="8359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7619" y="3192811"/>
            <a:ext cx="5391436" cy="2700264"/>
            <a:chOff x="787619" y="3192811"/>
            <a:chExt cx="5391436" cy="27002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7619" y="3192811"/>
              <a:ext cx="5391436" cy="270026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0483" y="7077143"/>
            <a:ext cx="4651667" cy="59619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0794" y="2411800"/>
            <a:ext cx="3766724" cy="14992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072983" y="2524346"/>
            <a:ext cx="5425112" cy="4759463"/>
            <a:chOff x="12072983" y="2524346"/>
            <a:chExt cx="5425112" cy="475946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459349" y="4726015"/>
              <a:ext cx="4171429" cy="944160"/>
              <a:chOff x="10459349" y="4726015"/>
              <a:chExt cx="4171429" cy="94416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0459349" y="4726015"/>
                <a:ext cx="4171429" cy="94416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37143" y="3117143"/>
              <a:ext cx="4736314" cy="421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87934" y="2394660"/>
              <a:ext cx="3563981" cy="10235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19048" y="3046997"/>
            <a:ext cx="4247619" cy="5050085"/>
            <a:chOff x="7019048" y="3046997"/>
            <a:chExt cx="4247619" cy="505008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868571" y="4628137"/>
              <a:ext cx="548571" cy="548571"/>
              <a:chOff x="8868571" y="4628137"/>
              <a:chExt cx="548571" cy="54857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868571" y="4628137"/>
                <a:ext cx="548571" cy="548571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18709" y="2876521"/>
              <a:ext cx="3864657" cy="191904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02995" y="5316895"/>
              <a:ext cx="4041438" cy="1919048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40952" y="6988511"/>
              <a:ext cx="4517143" cy="13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27328" y="1193258"/>
            <a:ext cx="16265371" cy="138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7745" y="87062"/>
            <a:ext cx="17709930" cy="564366"/>
            <a:chOff x="297745" y="87062"/>
            <a:chExt cx="17709930" cy="5643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28209" y="127619"/>
              <a:ext cx="33887" cy="440212"/>
              <a:chOff x="9428209" y="127619"/>
              <a:chExt cx="33887" cy="44021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428209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33332" y="127619"/>
              <a:ext cx="33887" cy="440212"/>
              <a:chOff x="13533332" y="127619"/>
              <a:chExt cx="33887" cy="44021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3533332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08845" y="127619"/>
              <a:ext cx="33887" cy="440212"/>
              <a:chOff x="5608845" y="127619"/>
              <a:chExt cx="33887" cy="4402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608845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52727" y="87062"/>
              <a:ext cx="33887" cy="440212"/>
              <a:chOff x="1252727" y="87062"/>
              <a:chExt cx="33887" cy="440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252727" y="87062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086075" y="127619"/>
              <a:ext cx="19315" cy="440212"/>
              <a:chOff x="16086075" y="127619"/>
              <a:chExt cx="19315" cy="4402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6086075" y="127619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60090" y="20952"/>
              <a:ext cx="4052162" cy="83047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614427" y="20952"/>
              <a:ext cx="3720714" cy="8304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440571" y="20952"/>
              <a:ext cx="3990248" cy="83047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671523" y="38307"/>
              <a:ext cx="2312981" cy="83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4888" y="-72381"/>
              <a:ext cx="1017886" cy="92000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502913" y="127619"/>
              <a:ext cx="1497087" cy="520369"/>
              <a:chOff x="16502913" y="127619"/>
              <a:chExt cx="1497087" cy="5203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6502913" y="127619"/>
                <a:ext cx="1497087" cy="520369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0588" y="2324100"/>
          <a:ext cx="16866823" cy="7620000"/>
        </p:xfrm>
        <a:graphic>
          <a:graphicData uri="http://schemas.openxmlformats.org/drawingml/2006/table">
            <a:tbl>
              <a:tblPr/>
              <a:tblGrid>
                <a:gridCol w="339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4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4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68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40000"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1" kern="0" spc="-3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핵심 파트너십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1" kern="0" spc="-3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핵심 활동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1" kern="0" spc="-3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가치 제안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1" kern="0" spc="-3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고객 관계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1" kern="0" spc="-3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고객 세분화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1" kern="0" spc="-3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핵심 자원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1" kern="0" spc="-3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채널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0">
                <a:tc grid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1" kern="0" spc="-3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비용 구조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b="1" kern="0" spc="-3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수익 구조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326096" y="7962900"/>
            <a:ext cx="8047503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중개 수수료 </a:t>
            </a:r>
            <a:r>
              <a:rPr lang="en-US" altLang="ko-KR">
                <a:latin typeface="나눔바른고딕OTF Light"/>
                <a:ea typeface="나눔바른고딕OTF Light"/>
              </a:rPr>
              <a:t>: </a:t>
            </a:r>
            <a:r>
              <a:rPr lang="ko-KR" altLang="en-US">
                <a:latin typeface="나눔바른고딕OTF Light"/>
                <a:ea typeface="나눔바른고딕OTF Light"/>
              </a:rPr>
              <a:t>등록업체 대상 </a:t>
            </a:r>
            <a:r>
              <a:rPr lang="en-US" altLang="ko-KR">
                <a:latin typeface="나눔바른고딕OTF Light"/>
                <a:ea typeface="나눔바른고딕OTF Light"/>
              </a:rPr>
              <a:t>8~9% </a:t>
            </a:r>
            <a:r>
              <a:rPr lang="ko-KR" altLang="en-US">
                <a:latin typeface="나눔바른고딕OTF Light"/>
                <a:ea typeface="나눔바른고딕OTF Light"/>
              </a:rPr>
              <a:t>부과 </a:t>
            </a:r>
            <a:r>
              <a:rPr lang="en-US" altLang="ko-KR">
                <a:latin typeface="나눔바른고딕OTF Light"/>
                <a:ea typeface="나눔바른고딕OTF Light"/>
              </a:rPr>
              <a:t>(*10~15% </a:t>
            </a:r>
            <a:r>
              <a:rPr lang="ko-KR" altLang="en-US">
                <a:latin typeface="나눔바른고딕OTF Light"/>
                <a:ea typeface="나눔바른고딕OTF Light"/>
              </a:rPr>
              <a:t>이상 부담  체감</a:t>
            </a:r>
            <a:r>
              <a:rPr lang="en-US" altLang="ko-KR">
                <a:latin typeface="나눔바른고딕OTF Light"/>
                <a:ea typeface="나눔바른고딕OTF Light"/>
              </a:rPr>
              <a:t>(59%) </a:t>
            </a:r>
            <a:r>
              <a:rPr lang="ko-KR" altLang="en-US">
                <a:latin typeface="나눔바른고딕OTF Light"/>
                <a:ea typeface="나눔바른고딕OTF Light"/>
              </a:rPr>
              <a:t>반영</a:t>
            </a:r>
            <a:r>
              <a:rPr lang="en-US" altLang="ko-KR">
                <a:latin typeface="나눔바른고딕OTF Light"/>
                <a:ea typeface="나눔바른고딕OTF Light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구독서비스</a:t>
            </a:r>
            <a:r>
              <a:rPr lang="ko-KR" altLang="en-US">
                <a:latin typeface="나눔바른고딕OTF Light"/>
                <a:ea typeface="나눔바른고딕OTF Light"/>
              </a:rPr>
              <a:t> </a:t>
            </a:r>
            <a:r>
              <a:rPr lang="en-US" altLang="ko-KR">
                <a:latin typeface="나눔바른고딕OTF Light"/>
                <a:ea typeface="나눔바른고딕OTF Light"/>
              </a:rPr>
              <a:t>: </a:t>
            </a:r>
            <a:r>
              <a:rPr lang="ko-KR" altLang="en-US">
                <a:latin typeface="나눔바른고딕OTF Light"/>
                <a:ea typeface="나눔바른고딕OTF Light"/>
              </a:rPr>
              <a:t>등록업체 중 제휴 및 홍보 희망업체 대상 월 </a:t>
            </a:r>
            <a:r>
              <a:rPr lang="en-US" altLang="ko-KR">
                <a:latin typeface="나눔바른고딕OTF Light"/>
                <a:ea typeface="나눔바른고딕OTF Light"/>
              </a:rPr>
              <a:t>30</a:t>
            </a:r>
            <a:r>
              <a:rPr lang="ko-KR" altLang="en-US">
                <a:latin typeface="나눔바른고딕OTF Light"/>
                <a:ea typeface="나눔바른고딕OTF Light"/>
              </a:rPr>
              <a:t>만원 구독 서비스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바른고딕OTF Light"/>
                <a:ea typeface="나눔바른고딕OTF Light"/>
              </a:rPr>
              <a:t>                             (</a:t>
            </a:r>
            <a:r>
              <a:rPr lang="ko-KR" altLang="en-US">
                <a:latin typeface="나눔바른고딕OTF Light"/>
                <a:ea typeface="나눔바른고딕OTF Light"/>
              </a:rPr>
              <a:t>알고리즘 가중치 가점 부여 및 </a:t>
            </a:r>
            <a:r>
              <a:rPr lang="en-US" altLang="ko-KR">
                <a:latin typeface="나눔바른고딕OTF Light"/>
                <a:ea typeface="나눔바른고딕OTF Light"/>
              </a:rPr>
              <a:t>SNS </a:t>
            </a:r>
            <a:r>
              <a:rPr lang="ko-KR" altLang="en-US">
                <a:latin typeface="나눔바른고딕OTF Light"/>
                <a:ea typeface="나눔바른고딕OTF Light"/>
              </a:rPr>
              <a:t>기업홍보 배너광고 활용</a:t>
            </a:r>
            <a:r>
              <a:rPr lang="en-US" altLang="ko-KR">
                <a:latin typeface="나눔바른고딕OTF Light"/>
                <a:ea typeface="나눔바른고딕OTF Light"/>
              </a:rPr>
              <a:t>)</a:t>
            </a:r>
            <a:r>
              <a:rPr lang="ko-KR" altLang="en-US">
                <a:latin typeface="나눔바른고딕OTF Light"/>
                <a:ea typeface="나눔바른고딕OTF Light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05420" y="2670836"/>
            <a:ext cx="3200400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맞춤형 산림여행 코스추천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바른고딕OTF Light"/>
                <a:ea typeface="나눔바른고딕OTF Light"/>
              </a:rPr>
              <a:t>- </a:t>
            </a:r>
            <a:r>
              <a:rPr lang="ko-KR" altLang="en-US">
                <a:latin typeface="나눔바른고딕OTF Light"/>
                <a:ea typeface="나눔바른고딕OTF Light"/>
              </a:rPr>
              <a:t>사용자 정보 수집 및 유형화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바른고딕OTF Light"/>
                <a:ea typeface="나눔바른고딕OTF Light"/>
              </a:rPr>
              <a:t>- 5</a:t>
            </a:r>
            <a:r>
              <a:rPr lang="ko-KR" altLang="en-US">
                <a:latin typeface="나눔바른고딕OTF Light"/>
                <a:ea typeface="나눔바른고딕OTF Light"/>
              </a:rPr>
              <a:t>개 기준 하 여행스타일 정립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>
                <a:latin typeface="나눔바른고딕OTF Light"/>
                <a:ea typeface="나눔바른고딕OTF Light"/>
              </a:rPr>
              <a:t>현실 조건</a:t>
            </a:r>
            <a:r>
              <a:rPr lang="en-US" altLang="ko-KR">
                <a:latin typeface="나눔바른고딕OTF Light"/>
                <a:ea typeface="나눔바른고딕OTF Light"/>
              </a:rPr>
              <a:t>(</a:t>
            </a:r>
            <a:r>
              <a:rPr lang="ko-KR" altLang="en-US">
                <a:latin typeface="나눔바른고딕OTF Light"/>
                <a:ea typeface="나눔바른고딕OTF Light"/>
              </a:rPr>
              <a:t>거리</a:t>
            </a:r>
            <a:r>
              <a:rPr lang="ko-KR" altLang="en-US">
                <a:latin typeface="맑은 고딕"/>
                <a:ea typeface="맑은 고딕"/>
              </a:rPr>
              <a:t>〮</a:t>
            </a:r>
            <a:r>
              <a:rPr lang="ko-KR" altLang="en-US">
                <a:latin typeface="나눔바른고딕OTF Light"/>
                <a:ea typeface="나눔바른고딕OTF Light"/>
              </a:rPr>
              <a:t>예산</a:t>
            </a:r>
            <a:r>
              <a:rPr lang="en-US" altLang="ko-KR">
                <a:latin typeface="나눔바른고딕OTF Light"/>
                <a:ea typeface="나눔바른고딕OTF Light"/>
              </a:rPr>
              <a:t>) </a:t>
            </a:r>
            <a:r>
              <a:rPr lang="ko-KR" altLang="en-US">
                <a:latin typeface="나눔바른고딕OTF Light"/>
                <a:ea typeface="나눔바른고딕OTF Light"/>
              </a:rPr>
              <a:t>기반의 맞춤형 추천 </a:t>
            </a:r>
            <a:r>
              <a:rPr lang="en-US" altLang="ko-KR">
                <a:latin typeface="나눔바른고딕OTF Light"/>
                <a:ea typeface="나눔바른고딕OTF Light"/>
              </a:rPr>
              <a:t> </a:t>
            </a:r>
            <a:r>
              <a:rPr lang="ko-KR" altLang="en-US">
                <a:latin typeface="나눔바른고딕OTF Light"/>
                <a:ea typeface="나눔바른고딕OTF Light"/>
              </a:rPr>
              <a:t>완성</a:t>
            </a:r>
          </a:p>
          <a:p>
            <a:pPr>
              <a:lnSpc>
                <a:spcPct val="150000"/>
              </a:lnSpc>
              <a:defRPr/>
            </a:pPr>
            <a:endParaRPr lang="en-US" altLang="ko-KR">
              <a:latin typeface="나눔바른고딕OTF Light"/>
              <a:ea typeface="나눔바른고딕OTF Light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올인원</a:t>
            </a:r>
            <a:r>
              <a:rPr lang="en-US" altLang="ko-KR" b="1">
                <a:latin typeface="나눔바른고딕OTF Light"/>
                <a:ea typeface="나눔바른고딕OTF Light"/>
              </a:rPr>
              <a:t>-</a:t>
            </a:r>
            <a:r>
              <a:rPr lang="ko-KR" altLang="en-US" b="1">
                <a:latin typeface="나눔바른고딕OTF Light"/>
                <a:ea typeface="나눔바른고딕OTF Light"/>
              </a:rPr>
              <a:t>원스탑 패키지 여행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바른고딕OTF Light"/>
                <a:ea typeface="나눔바른고딕OTF Light"/>
              </a:rPr>
              <a:t>- </a:t>
            </a:r>
            <a:r>
              <a:rPr lang="ko-KR" altLang="en-US">
                <a:latin typeface="나눔바른고딕OTF Light"/>
                <a:ea typeface="나눔바른고딕OTF Light"/>
              </a:rPr>
              <a:t>이용 가능 교통수단 제시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바른고딕OTF Light"/>
                <a:ea typeface="나눔바른고딕OTF Light"/>
              </a:rPr>
              <a:t>- </a:t>
            </a:r>
            <a:r>
              <a:rPr lang="ko-KR" altLang="en-US">
                <a:latin typeface="나눔바른고딕OTF Light"/>
                <a:ea typeface="나눔바른고딕OTF Light"/>
              </a:rPr>
              <a:t>인근 맛집 크롤링 후 후보 추천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바른고딕OTF Light"/>
                <a:ea typeface="나눔바른고딕OTF Light"/>
              </a:rPr>
              <a:t>-</a:t>
            </a:r>
            <a:r>
              <a:rPr lang="ko-KR" altLang="en-US">
                <a:latin typeface="나눔바른고딕OTF Light"/>
                <a:ea typeface="나눔바른고딕OTF Light"/>
              </a:rPr>
              <a:t> 방문 지역 특산품 구매 연결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44200" y="5251574"/>
            <a:ext cx="320040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플레이스토어 </a:t>
            </a:r>
            <a:r>
              <a:rPr lang="en-US" altLang="ko-KR" b="1">
                <a:latin typeface="나눔바른고딕OTF Light"/>
                <a:ea typeface="나눔바른고딕OTF Light"/>
              </a:rPr>
              <a:t>&amp; </a:t>
            </a:r>
            <a:r>
              <a:rPr lang="ko-KR" altLang="en-US" b="1">
                <a:latin typeface="나눔바른고딕OTF Light"/>
                <a:ea typeface="나눔바른고딕OTF Light"/>
              </a:rPr>
              <a:t>앱스토어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네이버 산림관련 </a:t>
            </a:r>
            <a:r>
              <a:rPr lang="en-US" altLang="ko-KR" b="1">
                <a:latin typeface="나눔바른고딕OTF Light"/>
                <a:ea typeface="나눔바른고딕OTF Light"/>
              </a:rPr>
              <a:t>BAND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바른고딕OTF Light"/>
                <a:ea typeface="나눔바른고딕OTF Light"/>
              </a:rPr>
              <a:t>    (</a:t>
            </a:r>
            <a:r>
              <a:rPr lang="ko-KR" altLang="en-US">
                <a:latin typeface="나눔바른고딕OTF Light"/>
                <a:ea typeface="나눔바른고딕OTF Light"/>
              </a:rPr>
              <a:t> </a:t>
            </a:r>
            <a:r>
              <a:rPr lang="en-US" altLang="ko-KR">
                <a:latin typeface="나눔바른고딕OTF Light"/>
                <a:ea typeface="나눔바른고딕OTF Light"/>
              </a:rPr>
              <a:t>#20</a:t>
            </a:r>
            <a:r>
              <a:rPr lang="ko-KR" altLang="en-US">
                <a:latin typeface="나눔바른고딕OTF Light"/>
                <a:ea typeface="나눔바른고딕OTF Light"/>
              </a:rPr>
              <a:t>대등산모임</a:t>
            </a:r>
            <a:r>
              <a:rPr lang="en-US" altLang="ko-KR">
                <a:latin typeface="나눔바른고딕OTF Light"/>
                <a:ea typeface="나눔바른고딕OTF Light"/>
              </a:rPr>
              <a:t>, #</a:t>
            </a:r>
            <a:r>
              <a:rPr lang="ko-KR" altLang="en-US">
                <a:latin typeface="나눔바른고딕OTF Light"/>
                <a:ea typeface="나눔바른고딕OTF Light"/>
              </a:rPr>
              <a:t>백패킹</a:t>
            </a:r>
            <a:r>
              <a:rPr lang="en-US" altLang="ko-KR">
                <a:latin typeface="나눔바른고딕OTF Light"/>
                <a:ea typeface="나눔바른고딕OTF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네이버 산림관련 카페</a:t>
            </a:r>
            <a:endParaRPr lang="en-US" altLang="ko-KR" b="1">
              <a:latin typeface="나눔바른고딕OTF Light"/>
              <a:ea typeface="나눔바른고딕OTF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44200" y="2670836"/>
            <a:ext cx="3352800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b="1">
                <a:latin typeface="나눔바른고딕OTF Light"/>
                <a:ea typeface="나눔바른고딕OTF Light"/>
              </a:rPr>
              <a:t>GET : </a:t>
            </a:r>
            <a:r>
              <a:rPr lang="ko-KR" altLang="en-US">
                <a:latin typeface="나눔바른고딕OTF Light"/>
                <a:ea typeface="나눔바른고딕OTF Light"/>
              </a:rPr>
              <a:t>산림 관련 중소형 유튜버 및 인플루언서 협찬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b="1">
                <a:latin typeface="나눔바른고딕OTF Light"/>
                <a:ea typeface="나눔바른고딕OTF Light"/>
              </a:rPr>
              <a:t>KEEP : </a:t>
            </a:r>
            <a:r>
              <a:rPr lang="ko-KR" altLang="en-US">
                <a:latin typeface="나눔바른고딕OTF Light"/>
                <a:ea typeface="나눔바른고딕OTF Light"/>
              </a:rPr>
              <a:t>큐레이팅 이벤트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en-US" altLang="ko-KR" b="1">
                <a:latin typeface="나눔바른고딕OTF Light"/>
                <a:ea typeface="나눔바른고딕OTF Light"/>
              </a:rPr>
              <a:t>GROW : </a:t>
            </a:r>
            <a:r>
              <a:rPr lang="ko-KR" altLang="en-US">
                <a:latin typeface="나눔바른고딕OTF Light"/>
                <a:ea typeface="나눔바른고딕OTF Light"/>
              </a:rPr>
              <a:t>유저 대상 설문조사 및 피드백 후 신규 테마 런칭</a:t>
            </a:r>
            <a:endParaRPr lang="en-US" altLang="ko-KR">
              <a:latin typeface="나눔바른고딕OTF Light"/>
              <a:ea typeface="나눔바른고딕OTF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7194" y="5251574"/>
            <a:ext cx="3378226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어플리케이션 개발 인력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산림 분야 빅데이터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endParaRPr lang="en-US" altLang="ko-KR" b="1">
              <a:latin typeface="나눔바른고딕OTF Light"/>
              <a:ea typeface="나눔바른고딕OTF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6462" y="2671537"/>
            <a:ext cx="3378226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고객인터뷰 반복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산림업체 업주 심층 인터뷰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큐레이팅 기술 고도화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빅데이터 재가공 및 모니터링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endParaRPr lang="en-US" altLang="ko-KR" b="1">
              <a:latin typeface="나눔바른고딕OTF Light"/>
              <a:ea typeface="나눔바른고딕OTF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8236" y="2671537"/>
            <a:ext cx="3378226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산림청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한국산림복지진흥원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정부 및 지방자체단체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바른고딕OTF Light"/>
                <a:ea typeface="나눔바른고딕OTF Light"/>
              </a:rPr>
              <a:t>(</a:t>
            </a:r>
            <a:r>
              <a:rPr lang="ko-KR" altLang="en-US">
                <a:latin typeface="나눔바른고딕OTF Light"/>
                <a:ea typeface="나눔바른고딕OTF Light"/>
              </a:rPr>
              <a:t>수도권 外 강원도</a:t>
            </a:r>
            <a:r>
              <a:rPr lang="ko-KR" altLang="en-US">
                <a:latin typeface="맑은 고딕"/>
                <a:ea typeface="맑은 고딕"/>
              </a:rPr>
              <a:t>〮영호남 권역</a:t>
            </a:r>
            <a:r>
              <a:rPr lang="en-US" altLang="ko-KR" b="1">
                <a:latin typeface="나눔바른고딕OTF Light"/>
                <a:ea typeface="나눔바른고딕OTF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창업 </a:t>
            </a:r>
            <a:r>
              <a:rPr lang="en-US" altLang="ko-KR" b="1">
                <a:latin typeface="나눔바른고딕OTF Light"/>
                <a:ea typeface="나눔바른고딕OTF Light"/>
              </a:rPr>
              <a:t>3</a:t>
            </a:r>
            <a:r>
              <a:rPr lang="ko-KR" altLang="en-US" b="1">
                <a:latin typeface="나눔바른고딕OTF Light"/>
                <a:ea typeface="나눔바른고딕OTF Light"/>
              </a:rPr>
              <a:t>년 이내 전문업 기업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endParaRPr lang="en-US" altLang="ko-KR" b="1">
              <a:latin typeface="나눔바른고딕OTF Light"/>
              <a:ea typeface="나눔바른고딕OTF Light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endParaRPr lang="en-US" altLang="ko-KR" b="1">
              <a:latin typeface="나눔바른고딕OTF Light"/>
              <a:ea typeface="나눔바른고딕OTF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91538" y="2687820"/>
            <a:ext cx="3378226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u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나만의 여행을 찾는 </a:t>
            </a:r>
            <a:r>
              <a:rPr lang="en-US" altLang="ko-KR" b="1">
                <a:latin typeface="나눔바른고딕OTF Light"/>
                <a:ea typeface="나눔바른고딕OTF Light"/>
              </a:rPr>
              <a:t>MZ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바른고딕OTF Light"/>
                <a:ea typeface="나눔바른고딕OTF Light"/>
              </a:rPr>
              <a:t>- 20</a:t>
            </a:r>
            <a:r>
              <a:rPr lang="ko-KR" altLang="en-US">
                <a:latin typeface="나눔바른고딕OTF Light"/>
                <a:ea typeface="나눔바른고딕OTF Light"/>
              </a:rPr>
              <a:t>대 중후반 여성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바른고딕OTF Light"/>
                <a:ea typeface="나눔바른고딕OTF Light"/>
              </a:rPr>
              <a:t>- </a:t>
            </a:r>
            <a:r>
              <a:rPr lang="ko-KR" altLang="en-US">
                <a:latin typeface="나눔바른고딕OTF Light"/>
                <a:ea typeface="나눔바른고딕OTF Light"/>
              </a:rPr>
              <a:t>인스타그램 사용 빈도 高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>
                <a:latin typeface="나눔바른고딕OTF Light"/>
                <a:ea typeface="나눔바른고딕OTF Light"/>
              </a:rPr>
              <a:t>사진 촬영을 위한 코스 탐색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>
              <a:latin typeface="나눔바른고딕OTF Light"/>
              <a:ea typeface="나눔바른고딕OTF Light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u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반려인</a:t>
            </a:r>
            <a:r>
              <a:rPr lang="en-US" altLang="ko-KR" b="1">
                <a:latin typeface="나눔바른고딕OTF Light"/>
                <a:ea typeface="나눔바른고딕OTF Light"/>
              </a:rPr>
              <a:t>(</a:t>
            </a:r>
            <a:r>
              <a:rPr lang="ko-KR" altLang="en-US" b="1">
                <a:latin typeface="나눔바른고딕OTF Light"/>
                <a:ea typeface="나눔바른고딕OTF Light"/>
              </a:rPr>
              <a:t>견</a:t>
            </a:r>
            <a:r>
              <a:rPr lang="en-US" altLang="ko-KR" b="1">
                <a:latin typeface="나눔바른고딕OTF Light"/>
                <a:ea typeface="나눔바른고딕OTF Light"/>
              </a:rPr>
              <a:t>)</a:t>
            </a:r>
            <a:r>
              <a:rPr lang="ko-KR" altLang="en-US" b="1">
                <a:latin typeface="나눔바른고딕OTF Light"/>
                <a:ea typeface="나눔바른고딕OTF Light"/>
              </a:rPr>
              <a:t>과 함께하는 여행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바른고딕OTF Light"/>
                <a:ea typeface="나눔바른고딕OTF Light"/>
              </a:rPr>
              <a:t>- 30</a:t>
            </a:r>
            <a:r>
              <a:rPr lang="ko-KR" altLang="en-US">
                <a:latin typeface="나눔바른고딕OTF Light"/>
                <a:ea typeface="나눔바른고딕OTF Light"/>
              </a:rPr>
              <a:t>대 중반 </a:t>
            </a:r>
            <a:r>
              <a:rPr lang="en-US" altLang="ko-KR">
                <a:latin typeface="나눔바른고딕OTF Light"/>
                <a:ea typeface="나눔바른고딕OTF Light"/>
              </a:rPr>
              <a:t>or 4050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>
                <a:latin typeface="나눔바른고딕OTF Light"/>
                <a:ea typeface="나눔바른고딕OTF Light"/>
              </a:rPr>
              <a:t>애견 동반 혹은 아이 동반 조건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>
                <a:latin typeface="나눔바른고딕OTF Light"/>
                <a:ea typeface="나눔바른고딕OTF Light"/>
              </a:rPr>
              <a:t>입장 및 관리 용이한 식당</a:t>
            </a:r>
            <a:r>
              <a:rPr lang="en-US" altLang="ko-KR">
                <a:latin typeface="나눔바른고딕OTF Light"/>
                <a:ea typeface="나눔바른고딕OTF Light"/>
              </a:rPr>
              <a:t>/</a:t>
            </a:r>
            <a:r>
              <a:rPr lang="ko-KR" altLang="en-US">
                <a:latin typeface="나눔바른고딕OTF Light"/>
                <a:ea typeface="나눔바른고딕OTF Light"/>
              </a:rPr>
              <a:t>숙소 탐색 가능성</a:t>
            </a:r>
            <a:r>
              <a:rPr lang="en-US" altLang="ko-KR">
                <a:latin typeface="나눔바른고딕OTF Light"/>
                <a:ea typeface="나눔바른고딕OTF Light"/>
              </a:rPr>
              <a:t>.</a:t>
            </a:r>
            <a:r>
              <a:rPr lang="ko-KR" altLang="en-US">
                <a:latin typeface="나눔바른고딕OTF Light"/>
                <a:ea typeface="나눔바른고딕OTF Light"/>
              </a:rPr>
              <a:t> </a:t>
            </a:r>
            <a:endParaRPr lang="en-US" altLang="ko-KR">
              <a:latin typeface="나눔바른고딕OTF Light"/>
              <a:ea typeface="나눔바른고딕OTF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0642" y="8016913"/>
            <a:ext cx="8047503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어플리케이션 개발비용 </a:t>
            </a:r>
            <a:r>
              <a:rPr lang="en-US" altLang="ko-KR">
                <a:latin typeface="나눔바른고딕OTF Light"/>
                <a:ea typeface="나눔바른고딕OTF Light"/>
              </a:rPr>
              <a:t>(</a:t>
            </a:r>
            <a:r>
              <a:rPr lang="ko-KR" altLang="en-US">
                <a:latin typeface="나눔바른고딕OTF Light"/>
                <a:ea typeface="나눔바른고딕OTF Light"/>
              </a:rPr>
              <a:t>무료 </a:t>
            </a:r>
            <a:r>
              <a:rPr lang="en-US" altLang="ko-KR">
                <a:latin typeface="나눔바른고딕OTF Light"/>
                <a:ea typeface="나눔바른고딕OTF Light"/>
              </a:rPr>
              <a:t>– </a:t>
            </a:r>
            <a:r>
              <a:rPr lang="ko-KR" altLang="en-US">
                <a:latin typeface="나눔바른고딕OTF Light"/>
                <a:ea typeface="나눔바른고딕OTF Light"/>
              </a:rPr>
              <a:t>오픈소스 활용</a:t>
            </a:r>
            <a:r>
              <a:rPr lang="en-US" altLang="ko-KR">
                <a:latin typeface="나눔바른고딕OTF Light"/>
                <a:ea typeface="나눔바른고딕OTF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플랫폼 홍보비용 </a:t>
            </a:r>
            <a:r>
              <a:rPr lang="en-US" altLang="ko-KR">
                <a:latin typeface="나눔바른고딕OTF Light"/>
                <a:ea typeface="나눔바른고딕OTF Light"/>
              </a:rPr>
              <a:t>(3</a:t>
            </a:r>
            <a:r>
              <a:rPr lang="ko-KR" altLang="en-US">
                <a:latin typeface="나눔바른고딕OTF Light"/>
                <a:ea typeface="나눔바른고딕OTF Light"/>
              </a:rPr>
              <a:t>천만원 </a:t>
            </a:r>
            <a:r>
              <a:rPr lang="en-US" altLang="ko-KR">
                <a:latin typeface="나눔바른고딕OTF Light"/>
                <a:ea typeface="나눔바른고딕OTF Light"/>
              </a:rPr>
              <a:t>– </a:t>
            </a:r>
            <a:r>
              <a:rPr lang="ko-KR" altLang="en-US">
                <a:latin typeface="나눔바른고딕OTF Light"/>
                <a:ea typeface="나눔바른고딕OTF Light"/>
              </a:rPr>
              <a:t>인플루언서 협찬 </a:t>
            </a:r>
            <a:r>
              <a:rPr lang="en-US" altLang="ko-KR">
                <a:latin typeface="나눔바른고딕OTF Light"/>
                <a:ea typeface="나눔바른고딕OTF Light"/>
              </a:rPr>
              <a:t>+ SNS </a:t>
            </a:r>
            <a:r>
              <a:rPr lang="ko-KR" altLang="en-US">
                <a:latin typeface="나눔바른고딕OTF Light"/>
                <a:ea typeface="나눔바른고딕OTF Light"/>
              </a:rPr>
              <a:t>캠페인 배너 광고 집행</a:t>
            </a:r>
            <a:r>
              <a:rPr lang="en-US" altLang="ko-KR">
                <a:latin typeface="나눔바른고딕OTF Light"/>
                <a:ea typeface="나눔바른고딕OTF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 b="1">
                <a:latin typeface="나눔바른고딕OTF Light"/>
                <a:ea typeface="나눔바른고딕OTF Light"/>
              </a:rPr>
              <a:t>서비스 고도화 </a:t>
            </a:r>
            <a:r>
              <a:rPr lang="en-US" altLang="ko-KR">
                <a:latin typeface="나눔바른고딕OTF Light"/>
                <a:ea typeface="나눔바른고딕OTF Light"/>
              </a:rPr>
              <a:t>(15</a:t>
            </a:r>
            <a:r>
              <a:rPr lang="ko-KR" altLang="en-US">
                <a:latin typeface="나눔바른고딕OTF Light"/>
                <a:ea typeface="나눔바른고딕OTF Light"/>
              </a:rPr>
              <a:t>천만원 </a:t>
            </a:r>
            <a:r>
              <a:rPr lang="en-US" altLang="ko-KR">
                <a:latin typeface="나눔바른고딕OTF Light"/>
                <a:ea typeface="나눔바른고딕OTF Light"/>
              </a:rPr>
              <a:t>– TIPS</a:t>
            </a:r>
            <a:r>
              <a:rPr lang="ko-KR" altLang="en-US">
                <a:latin typeface="나눔바른고딕OTF Light"/>
                <a:ea typeface="나눔바른고딕OTF Light"/>
              </a:rPr>
              <a:t> 연구개발 지원금 충당</a:t>
            </a:r>
            <a:r>
              <a:rPr lang="en-US" altLang="ko-KR">
                <a:latin typeface="나눔바른고딕OTF Light"/>
                <a:ea typeface="나눔바른고딕OTF Light"/>
              </a:rPr>
              <a:t>)</a:t>
            </a:r>
            <a:endParaRPr lang="ko-KR" altLang="en-US">
              <a:latin typeface="나눔바른고딕OTF Light"/>
              <a:ea typeface="나눔바른고딕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01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15890" y="1193258"/>
            <a:ext cx="18454038" cy="212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7745" y="87062"/>
            <a:ext cx="17709930" cy="564366"/>
            <a:chOff x="297745" y="87062"/>
            <a:chExt cx="17709930" cy="5643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28209" y="127619"/>
              <a:ext cx="33887" cy="440212"/>
              <a:chOff x="9428209" y="127619"/>
              <a:chExt cx="33887" cy="44021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28209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33332" y="127619"/>
              <a:ext cx="33887" cy="440212"/>
              <a:chOff x="13533332" y="127619"/>
              <a:chExt cx="33887" cy="44021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533332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08845" y="127619"/>
              <a:ext cx="33887" cy="440212"/>
              <a:chOff x="5608845" y="127619"/>
              <a:chExt cx="33887" cy="4402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08845" y="127619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52727" y="87062"/>
              <a:ext cx="33887" cy="440212"/>
              <a:chOff x="1252727" y="87062"/>
              <a:chExt cx="33887" cy="440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52727" y="87062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086075" y="127619"/>
              <a:ext cx="19315" cy="440212"/>
              <a:chOff x="16086075" y="127619"/>
              <a:chExt cx="19315" cy="4402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86075" y="127619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090" y="20952"/>
              <a:ext cx="4052162" cy="83047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4427" y="20952"/>
              <a:ext cx="3720714" cy="8304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0571" y="20952"/>
              <a:ext cx="3990248" cy="83047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1523" y="38307"/>
              <a:ext cx="2312981" cy="83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88" y="-72381"/>
              <a:ext cx="1027410" cy="92000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502913" y="127619"/>
              <a:ext cx="1497087" cy="520369"/>
              <a:chOff x="16502913" y="127619"/>
              <a:chExt cx="1497087" cy="5203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502913" y="127619"/>
                <a:ext cx="1497087" cy="5203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70422" y="4995789"/>
            <a:ext cx="8194828" cy="2312381"/>
            <a:chOff x="570422" y="4995789"/>
            <a:chExt cx="8194828" cy="231238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0422" y="5551260"/>
              <a:ext cx="1756910" cy="1756910"/>
              <a:chOff x="570422" y="5551260"/>
              <a:chExt cx="1756910" cy="175691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0422" y="5551260"/>
                <a:ext cx="1756910" cy="175691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55903" y="4904360"/>
              <a:ext cx="6208695" cy="267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5240" y="2183734"/>
            <a:ext cx="8258710" cy="2255238"/>
            <a:chOff x="615240" y="2183734"/>
            <a:chExt cx="8258710" cy="225523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15240" y="2640877"/>
              <a:ext cx="1749475" cy="1749475"/>
              <a:chOff x="615240" y="2640877"/>
              <a:chExt cx="1749475" cy="174947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5240" y="2640877"/>
                <a:ext cx="1749475" cy="174947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64602" y="2092305"/>
              <a:ext cx="6392143" cy="26209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2455" y="7864986"/>
            <a:ext cx="8061495" cy="2255238"/>
            <a:chOff x="812455" y="7864986"/>
            <a:chExt cx="8061495" cy="225523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12455" y="8390826"/>
              <a:ext cx="1590355" cy="1729398"/>
              <a:chOff x="812455" y="8390826"/>
              <a:chExt cx="1590355" cy="172939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2455" y="8390826"/>
                <a:ext cx="1590355" cy="172939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64602" y="7773557"/>
              <a:ext cx="6429648" cy="26209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53771" y="4995789"/>
            <a:ext cx="7979512" cy="2312692"/>
            <a:chOff x="9653771" y="4995789"/>
            <a:chExt cx="7979512" cy="231269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653771" y="5546576"/>
              <a:ext cx="1761594" cy="1761594"/>
              <a:chOff x="9653771" y="5546576"/>
              <a:chExt cx="1761594" cy="176159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653771" y="5546576"/>
                <a:ext cx="1761594" cy="1761594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23936" y="4904360"/>
              <a:ext cx="5939886" cy="2678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862315" y="2999018"/>
            <a:ext cx="1096123" cy="1497097"/>
            <a:chOff x="9862315" y="2999018"/>
            <a:chExt cx="1096123" cy="149709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62315" y="2999018"/>
              <a:ext cx="1096123" cy="149709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73566" y="2092305"/>
            <a:ext cx="6083695" cy="26780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56920" y="6501871"/>
            <a:ext cx="21673190" cy="5690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3856" y="7247658"/>
            <a:ext cx="16918003" cy="176947"/>
            <a:chOff x="683856" y="7247658"/>
            <a:chExt cx="16918003" cy="1769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56" y="7247658"/>
              <a:ext cx="16918003" cy="176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7621" y="5802210"/>
            <a:ext cx="6171429" cy="1551775"/>
            <a:chOff x="1637621" y="5802210"/>
            <a:chExt cx="6171429" cy="15517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5891" y="5068526"/>
              <a:ext cx="12342857" cy="310354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7621" y="5802210"/>
              <a:ext cx="6171429" cy="15517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6106" y="3146038"/>
            <a:ext cx="6920112" cy="4778400"/>
            <a:chOff x="10236106" y="3146038"/>
            <a:chExt cx="6920112" cy="47784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6106" y="3146038"/>
              <a:ext cx="6920112" cy="47784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44843" y="2758825"/>
            <a:ext cx="3154181" cy="103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05999" y="3608513"/>
            <a:ext cx="6180327" cy="2202493"/>
            <a:chOff x="10605999" y="3608513"/>
            <a:chExt cx="6180327" cy="22024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5735" y="2567167"/>
              <a:ext cx="12360655" cy="440498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5999" y="3608513"/>
              <a:ext cx="6180327" cy="22024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1365" y="7346366"/>
            <a:ext cx="7132400" cy="632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68067" y="5889761"/>
            <a:ext cx="6588695" cy="187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3755" y="3116921"/>
            <a:ext cx="6920112" cy="4778400"/>
            <a:chOff x="1253755" y="3116921"/>
            <a:chExt cx="6920112" cy="47784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755" y="3116921"/>
              <a:ext cx="6920112" cy="47784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13221" y="2787943"/>
            <a:ext cx="3013086" cy="1036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805510" y="7374391"/>
            <a:ext cx="11387638" cy="632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8039" y="1163251"/>
            <a:ext cx="15243581" cy="212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708967" y="8628571"/>
            <a:ext cx="22593114" cy="212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8097" y="4257969"/>
            <a:ext cx="6186309" cy="1410836"/>
            <a:chOff x="1628097" y="4257969"/>
            <a:chExt cx="6186309" cy="14108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426688" y="3590921"/>
              <a:ext cx="12372618" cy="282167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8097" y="4257969"/>
              <a:ext cx="6186309" cy="14108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99525" y="4585950"/>
            <a:ext cx="1800000" cy="1276688"/>
            <a:chOff x="5999525" y="4585950"/>
            <a:chExt cx="1800000" cy="12766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99525" y="4585950"/>
              <a:ext cx="1800000" cy="127668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8661" y="3418037"/>
            <a:ext cx="6900381" cy="12342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0090" y="36190"/>
              <a:ext cx="4052162" cy="83047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14427" y="36190"/>
              <a:ext cx="3720714" cy="83047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40571" y="36190"/>
              <a:ext cx="3990248" cy="830476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671523" y="53545"/>
              <a:ext cx="2312981" cy="830476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888" y="-57143"/>
              <a:ext cx="1017886" cy="92000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2330735" y="8416555"/>
            <a:ext cx="13626528" cy="600635"/>
            <a:chOff x="1684138" y="7441158"/>
            <a:chExt cx="14875862" cy="600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821751" y="303545"/>
              <a:ext cx="600635" cy="148758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0014" y="31114"/>
              <a:ext cx="4052390" cy="84317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4541" y="31114"/>
              <a:ext cx="3720295" cy="84317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0571" y="31114"/>
              <a:ext cx="3990295" cy="84317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71571" y="48469"/>
              <a:ext cx="2312800" cy="843171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888" y="-52067"/>
              <a:ext cx="1017886" cy="90477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F5E43DE-05F3-AAEC-582C-F2CDCC566B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2517155"/>
              </p:ext>
            </p:extLst>
          </p:nvPr>
        </p:nvGraphicFramePr>
        <p:xfrm>
          <a:off x="1209419" y="2308384"/>
          <a:ext cx="15869161" cy="6593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8435235-6158-1179-818C-1BD556FDE5B5}"/>
              </a:ext>
            </a:extLst>
          </p:cNvPr>
          <p:cNvSpPr txBox="1"/>
          <p:nvPr/>
        </p:nvSpPr>
        <p:spPr>
          <a:xfrm>
            <a:off x="6897933" y="1959338"/>
            <a:ext cx="543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2024.03.09-2024.03.14 </a:t>
            </a:r>
            <a:r>
              <a:rPr lang="ko-KR" altLang="en-US" sz="16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구글폼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설문조사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총 인원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46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DB3B7-2F1B-ED49-4B4B-94CDF1742DDE}"/>
              </a:ext>
            </a:extLst>
          </p:cNvPr>
          <p:cNvSpPr txBox="1"/>
          <p:nvPr/>
        </p:nvSpPr>
        <p:spPr>
          <a:xfrm>
            <a:off x="2623525" y="1206614"/>
            <a:ext cx="14117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직접 배경 </a:t>
            </a:r>
            <a:r>
              <a:rPr lang="en-US" altLang="ko-KR" sz="44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: </a:t>
            </a:r>
            <a:r>
              <a:rPr lang="ko-KR" altLang="en-US" sz="44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산림프로그램 무경험자의 참여하지 않은 이유</a:t>
            </a:r>
            <a:r>
              <a:rPr lang="en-US" altLang="ko-KR" sz="44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endParaRPr lang="ko-KR" altLang="en-US" sz="44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996EC-97D8-3A03-4B38-1F5D5ECCBEC7}"/>
              </a:ext>
            </a:extLst>
          </p:cNvPr>
          <p:cNvSpPr txBox="1"/>
          <p:nvPr/>
        </p:nvSpPr>
        <p:spPr>
          <a:xfrm>
            <a:off x="2453706" y="9258300"/>
            <a:ext cx="13571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설문조사 결과</a:t>
            </a:r>
            <a:r>
              <a:rPr lang="en-US" altLang="ko-KR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20</a:t>
            </a:r>
            <a:r>
              <a:rPr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대는 </a:t>
            </a:r>
            <a:r>
              <a:rPr lang="ko-KR" altLang="en-US" sz="4000" dirty="0">
                <a:solidFill>
                  <a:srgbClr val="5B9139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산림프로그램으로의 접근성이 부족</a:t>
            </a:r>
            <a:r>
              <a:rPr lang="ko-KR" altLang="en-US" sz="4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8209" y="142857"/>
            <a:ext cx="33887" cy="440212"/>
            <a:chOff x="9428209" y="142857"/>
            <a:chExt cx="33887" cy="4402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8209" y="142857"/>
              <a:ext cx="33887" cy="4402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33332" y="142857"/>
            <a:ext cx="33887" cy="440212"/>
            <a:chOff x="13533332" y="142857"/>
            <a:chExt cx="33887" cy="4402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3332" y="142857"/>
              <a:ext cx="33887" cy="440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8845" y="142857"/>
            <a:ext cx="33887" cy="440212"/>
            <a:chOff x="5608845" y="142857"/>
            <a:chExt cx="33887" cy="440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845" y="142857"/>
              <a:ext cx="33887" cy="4402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2727" y="102300"/>
            <a:ext cx="33887" cy="440212"/>
            <a:chOff x="1252727" y="102300"/>
            <a:chExt cx="33887" cy="4402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727" y="102300"/>
              <a:ext cx="33887" cy="4402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86075" y="142857"/>
            <a:ext cx="19315" cy="440212"/>
            <a:chOff x="16086075" y="142857"/>
            <a:chExt cx="19315" cy="4402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86075" y="142857"/>
              <a:ext cx="19315" cy="4402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0014" y="31114"/>
            <a:ext cx="4052390" cy="8431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14541" y="31114"/>
            <a:ext cx="3720295" cy="8431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40571" y="31114"/>
            <a:ext cx="3990295" cy="8431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1571" y="48469"/>
            <a:ext cx="2312800" cy="8431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888" y="-52067"/>
            <a:ext cx="1017886" cy="9047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02913" y="142857"/>
            <a:ext cx="1497087" cy="520369"/>
            <a:chOff x="16502913" y="142857"/>
            <a:chExt cx="1497087" cy="5203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02913" y="142857"/>
              <a:ext cx="1497087" cy="5203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663226"/>
            <a:ext cx="9142857" cy="9622488"/>
            <a:chOff x="9142857" y="663226"/>
            <a:chExt cx="9142857" cy="96224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663226"/>
              <a:ext cx="9142857" cy="96224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663226"/>
            <a:ext cx="9142857" cy="9622488"/>
            <a:chOff x="0" y="663226"/>
            <a:chExt cx="9142857" cy="96224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63226"/>
              <a:ext cx="9142857" cy="96224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0614" y="6358257"/>
            <a:ext cx="4556419" cy="3927457"/>
            <a:chOff x="1160614" y="6358257"/>
            <a:chExt cx="4556419" cy="39274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0614" y="6358257"/>
              <a:ext cx="4556419" cy="39274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83200" y="6375796"/>
            <a:ext cx="2649895" cy="4354433"/>
            <a:chOff x="14683200" y="6375796"/>
            <a:chExt cx="2649895" cy="43544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83200" y="6375796"/>
              <a:ext cx="2649895" cy="43544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19078" y="6894124"/>
            <a:ext cx="140902" cy="140902"/>
            <a:chOff x="15519078" y="6894124"/>
            <a:chExt cx="140902" cy="1409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19078" y="6894124"/>
              <a:ext cx="140902" cy="14090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6046" y="1182922"/>
            <a:ext cx="6883838" cy="273942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68310" y="1080445"/>
            <a:ext cx="9710019" cy="27895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28107" y="4231815"/>
            <a:ext cx="6229501" cy="3573678"/>
            <a:chOff x="6028107" y="4231815"/>
            <a:chExt cx="6229501" cy="35736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8107" y="4231815"/>
              <a:ext cx="6229501" cy="357367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91429" y="4702886"/>
            <a:ext cx="5450448" cy="304349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29648" y="4672006"/>
            <a:ext cx="5101779" cy="1648200"/>
            <a:chOff x="829648" y="4672006"/>
            <a:chExt cx="5101779" cy="164820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90823" y="4719778"/>
              <a:ext cx="423079" cy="423079"/>
              <a:chOff x="890823" y="4719778"/>
              <a:chExt cx="423079" cy="42307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90823" y="4719778"/>
                <a:ext cx="423079" cy="42307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63536" y="5262931"/>
              <a:ext cx="423079" cy="423079"/>
              <a:chOff x="863536" y="5262931"/>
              <a:chExt cx="423079" cy="42307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63536" y="5262931"/>
                <a:ext cx="423079" cy="42307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29648" y="5807114"/>
              <a:ext cx="423079" cy="423079"/>
              <a:chOff x="829648" y="5807114"/>
              <a:chExt cx="423079" cy="42307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29648" y="5807114"/>
                <a:ext cx="423079" cy="423079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1046" y="4540701"/>
              <a:ext cx="4712276" cy="21527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405388" y="4650370"/>
            <a:ext cx="5594612" cy="1648200"/>
            <a:chOff x="12405388" y="4650370"/>
            <a:chExt cx="5594612" cy="164820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466562" y="4698142"/>
              <a:ext cx="423079" cy="423079"/>
              <a:chOff x="12466562" y="4698142"/>
              <a:chExt cx="423079" cy="42307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466562" y="4698142"/>
                <a:ext cx="423079" cy="42307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439275" y="5241295"/>
              <a:ext cx="423079" cy="423079"/>
              <a:chOff x="12439275" y="5241295"/>
              <a:chExt cx="423079" cy="42307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439275" y="5241295"/>
                <a:ext cx="423079" cy="42307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405388" y="5785478"/>
              <a:ext cx="423079" cy="423079"/>
              <a:chOff x="12405388" y="5785478"/>
              <a:chExt cx="423079" cy="42307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405388" y="5785478"/>
                <a:ext cx="423079" cy="423079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046309" y="4537827"/>
              <a:ext cx="5243505" cy="2098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3857" y="4846045"/>
            <a:ext cx="2618000" cy="2614728"/>
            <a:chOff x="7833857" y="4846045"/>
            <a:chExt cx="2618000" cy="26147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857" y="4846045"/>
              <a:ext cx="2618000" cy="26147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65162" y="4095703"/>
            <a:ext cx="1118860" cy="828612"/>
            <a:chOff x="11365162" y="4095703"/>
            <a:chExt cx="1118860" cy="8286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">
              <a:off x="11365162" y="4095703"/>
              <a:ext cx="1118860" cy="8286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720" y="1190715"/>
            <a:ext cx="14598086" cy="13892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51885" y="3123810"/>
            <a:ext cx="6403053" cy="6403053"/>
            <a:chOff x="5951885" y="3123810"/>
            <a:chExt cx="6403053" cy="64030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1885" y="3123810"/>
              <a:ext cx="6403053" cy="6403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1905" y="3255525"/>
            <a:ext cx="1479361" cy="492644"/>
            <a:chOff x="8561905" y="3255525"/>
            <a:chExt cx="1479361" cy="4926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1905" y="3255525"/>
              <a:ext cx="1479361" cy="4926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4719" y="3942354"/>
            <a:ext cx="1118860" cy="638000"/>
            <a:chOff x="6024719" y="3942354"/>
            <a:chExt cx="1118860" cy="638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">
              <a:off x="6024719" y="3942354"/>
              <a:ext cx="1118860" cy="638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7051" y="5911030"/>
            <a:ext cx="1118860" cy="828612"/>
            <a:chOff x="12667051" y="5911030"/>
            <a:chExt cx="1118860" cy="8286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820000">
              <a:off x="12667051" y="5911030"/>
              <a:ext cx="1118860" cy="8286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97596" y="5958931"/>
            <a:ext cx="1118860" cy="828612"/>
            <a:chOff x="4697596" y="5958931"/>
            <a:chExt cx="1118860" cy="8286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">
              <a:off x="4697596" y="5958931"/>
              <a:ext cx="1118860" cy="8286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9235" y="6815231"/>
            <a:ext cx="3638633" cy="2425755"/>
            <a:chOff x="13869235" y="6815231"/>
            <a:chExt cx="3638633" cy="24257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5891" y="5668325"/>
              <a:ext cx="7277266" cy="485151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9235" y="6815231"/>
              <a:ext cx="3638633" cy="24257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3679" y="2841824"/>
            <a:ext cx="3895349" cy="2596899"/>
            <a:chOff x="1713679" y="2841824"/>
            <a:chExt cx="3895349" cy="25968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3369" y="1614000"/>
              <a:ext cx="7790698" cy="519379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3679" y="2841824"/>
              <a:ext cx="3895349" cy="25968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29266" y="2841824"/>
            <a:ext cx="4034584" cy="2689723"/>
            <a:chOff x="12929266" y="2841824"/>
            <a:chExt cx="4034584" cy="26897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85124" y="1570113"/>
              <a:ext cx="8069169" cy="537944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29266" y="2841824"/>
              <a:ext cx="4034584" cy="26897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3996" y="7093224"/>
            <a:ext cx="3856287" cy="2609730"/>
            <a:chOff x="1573996" y="7093224"/>
            <a:chExt cx="3856287" cy="26097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83172" y="5859334"/>
              <a:ext cx="7712574" cy="521946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3996" y="7093224"/>
              <a:ext cx="3856287" cy="260973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16190" y="5868106"/>
            <a:ext cx="1929524" cy="169905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50638" y="2445906"/>
            <a:ext cx="2118305" cy="18812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25471" y="4176521"/>
            <a:ext cx="2308857" cy="15219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44444" y="4309371"/>
            <a:ext cx="1771352" cy="14685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37571" y="6472466"/>
            <a:ext cx="2002667" cy="15219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93562" y="6226923"/>
            <a:ext cx="1869619" cy="15219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80776" y="7565755"/>
            <a:ext cx="2396486" cy="150285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27140" y="7556231"/>
            <a:ext cx="2962771" cy="152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60014" y="31114"/>
              <a:ext cx="4052390" cy="843171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14541" y="31114"/>
              <a:ext cx="3720295" cy="843171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440571" y="31114"/>
              <a:ext cx="3990295" cy="843171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671571" y="48469"/>
              <a:ext cx="2312800" cy="843171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4888" y="-52067"/>
              <a:ext cx="1017886" cy="904771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768108" y="5557822"/>
            <a:ext cx="2068857" cy="168953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581695" y="5825152"/>
            <a:ext cx="2068857" cy="1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8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65194" y="3156136"/>
            <a:ext cx="2966750" cy="3572272"/>
            <a:chOff x="14065194" y="3156136"/>
            <a:chExt cx="2966750" cy="3572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5194" y="3156136"/>
              <a:ext cx="2966750" cy="35722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2359" y="3156136"/>
            <a:ext cx="4949586" cy="3572272"/>
            <a:chOff x="12082359" y="3156136"/>
            <a:chExt cx="4949586" cy="3572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2359" y="3156136"/>
              <a:ext cx="4949586" cy="3572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316033"/>
            <a:ext cx="18285714" cy="1752776"/>
            <a:chOff x="0" y="7316033"/>
            <a:chExt cx="18285714" cy="17527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316033"/>
              <a:ext cx="18285714" cy="17527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99612" y="1190715"/>
            <a:ext cx="12184600" cy="13892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932592" y="3156136"/>
            <a:ext cx="3908726" cy="3650858"/>
            <a:chOff x="6932592" y="3156136"/>
            <a:chExt cx="3908726" cy="36508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2592" y="3156136"/>
              <a:ext cx="3908726" cy="36508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83311" y="4931323"/>
            <a:ext cx="423069" cy="423069"/>
            <a:chOff x="11183311" y="4931323"/>
            <a:chExt cx="423069" cy="4230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3311" y="4931323"/>
              <a:ext cx="423069" cy="4230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32592" y="3171428"/>
            <a:ext cx="3908726" cy="3572272"/>
            <a:chOff x="6932592" y="3128243"/>
            <a:chExt cx="3908726" cy="35722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2592" y="3128243"/>
              <a:ext cx="3908726" cy="357227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55449" y="7450524"/>
            <a:ext cx="10716190" cy="19365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108149" y="3179259"/>
            <a:ext cx="2793003" cy="3521256"/>
            <a:chOff x="12108149" y="3179259"/>
            <a:chExt cx="2793003" cy="352125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08149" y="3179259"/>
              <a:ext cx="2793003" cy="352125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50016" y="3183131"/>
            <a:ext cx="4159267" cy="178504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0014" y="31114"/>
              <a:ext cx="4052390" cy="843171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14541" y="31114"/>
              <a:ext cx="3720295" cy="843171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40571" y="31114"/>
              <a:ext cx="3990295" cy="843171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71571" y="48469"/>
              <a:ext cx="2312800" cy="843171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888" y="-52067"/>
              <a:ext cx="1017886" cy="904771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1417029-DAEA-0DDA-89A0-110450AF8FA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8" r="36398"/>
          <a:stretch/>
        </p:blipFill>
        <p:spPr>
          <a:xfrm>
            <a:off x="1233032" y="2112163"/>
            <a:ext cx="4881813" cy="10287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9295" y="5733544"/>
            <a:ext cx="5200634" cy="1180613"/>
            <a:chOff x="923153" y="5626381"/>
            <a:chExt cx="5200634" cy="11806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3153" y="5626381"/>
              <a:ext cx="5200634" cy="1180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4605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69459" y="1323251"/>
            <a:ext cx="3746797" cy="1302341"/>
            <a:chOff x="7269459" y="1323251"/>
            <a:chExt cx="3746797" cy="13023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9459" y="1323251"/>
              <a:ext cx="3746797" cy="13023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76010" y="3396756"/>
            <a:ext cx="10145390" cy="20800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9240" y="3396756"/>
            <a:ext cx="9554019" cy="20800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014" y="31114"/>
              <a:ext cx="4052390" cy="843171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4541" y="31114"/>
              <a:ext cx="3720295" cy="84317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40571" y="31114"/>
              <a:ext cx="3990295" cy="84317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1571" y="48469"/>
              <a:ext cx="2312800" cy="84317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88" y="-52067"/>
              <a:ext cx="1017886" cy="90477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3CDDA65-4F5C-B826-7BA6-A4B6F2F023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00" y="4991100"/>
            <a:ext cx="14459374" cy="81333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068BB1-4644-C55D-AB5E-B159AC981F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73" y="4991100"/>
            <a:ext cx="14459374" cy="81333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6CC08-84BC-4D88-8F71-9193D80E0D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99" y="4991100"/>
            <a:ext cx="14459374" cy="8133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90D51A-13EE-1072-49CA-FEA9231F00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747" y="4991100"/>
            <a:ext cx="14459374" cy="81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6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7269459" y="1323251"/>
            <a:ext cx="3746797" cy="1302341"/>
            <a:chOff x="7269459" y="1323251"/>
            <a:chExt cx="3746797" cy="13023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9459" y="1323251"/>
              <a:ext cx="3746797" cy="1302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7745" y="102300"/>
            <a:ext cx="17709930" cy="564366"/>
            <a:chOff x="297745" y="102300"/>
            <a:chExt cx="17709930" cy="56436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428209" y="142857"/>
              <a:ext cx="33887" cy="440212"/>
              <a:chOff x="9428209" y="142857"/>
              <a:chExt cx="33887" cy="440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28209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533332" y="142857"/>
              <a:ext cx="33887" cy="440212"/>
              <a:chOff x="13533332" y="142857"/>
              <a:chExt cx="33887" cy="4402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33332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608845" y="142857"/>
              <a:ext cx="33887" cy="440212"/>
              <a:chOff x="5608845" y="142857"/>
              <a:chExt cx="33887" cy="44021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08845" y="142857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52727" y="102300"/>
              <a:ext cx="33887" cy="440212"/>
              <a:chOff x="1252727" y="102300"/>
              <a:chExt cx="33887" cy="44021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2727" y="102300"/>
                <a:ext cx="33887" cy="44021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86075" y="142857"/>
              <a:ext cx="19315" cy="440212"/>
              <a:chOff x="16086075" y="142857"/>
              <a:chExt cx="19315" cy="44021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086075" y="142857"/>
                <a:ext cx="19315" cy="44021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014" y="31114"/>
              <a:ext cx="4052390" cy="84317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4541" y="31114"/>
              <a:ext cx="3720295" cy="84317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40571" y="31114"/>
              <a:ext cx="3990295" cy="84317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1571" y="48469"/>
              <a:ext cx="2312800" cy="84317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88" y="-52067"/>
              <a:ext cx="1017886" cy="90477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6502913" y="142857"/>
              <a:ext cx="1497087" cy="520369"/>
              <a:chOff x="16502913" y="142857"/>
              <a:chExt cx="1497087" cy="5203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502913" y="142857"/>
                <a:ext cx="1497087" cy="520369"/>
              </a:xfrm>
              <a:prstGeom prst="rect">
                <a:avLst/>
              </a:prstGeom>
            </p:spPr>
          </p:pic>
        </p:grpSp>
      </p:grpSp>
      <p:pic>
        <p:nvPicPr>
          <p:cNvPr id="3" name="피그마영상35초.mp4">
            <a:hlinkClick r:id="" action="ppaction://media"/>
            <a:extLst>
              <a:ext uri="{FF2B5EF4-FFF2-40B4-BE49-F238E27FC236}">
                <a16:creationId xmlns:a16="http://schemas.microsoft.com/office/drawing/2014/main" id="{DB57E6C5-64AE-29DD-44CD-237F5C598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19424" y="3074558"/>
            <a:ext cx="12049152" cy="67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1246</Words>
  <Application>Microsoft Office PowerPoint</Application>
  <PresentationFormat>사용자 지정</PresentationFormat>
  <Paragraphs>213</Paragraphs>
  <Slides>25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Gmarket Sans TTF Bold</vt:lpstr>
      <vt:lpstr>Gmarket Sans TTF Medium</vt:lpstr>
      <vt:lpstr>G마켓 산스 TTF Bold</vt:lpstr>
      <vt:lpstr>G마켓 산스 TTF Medium</vt:lpstr>
      <vt:lpstr>HY견고딕</vt:lpstr>
      <vt:lpstr>나눔바른고딕OTF Light</vt:lpstr>
      <vt:lpstr>맑은 고딕</vt:lpstr>
      <vt:lpstr>한컴바탕</vt:lpstr>
      <vt:lpstr>함초롬바탕</vt:lpstr>
      <vt:lpstr>Aptos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산림 데이터 흐름도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 Park</cp:lastModifiedBy>
  <cp:revision>124</cp:revision>
  <dcterms:created xsi:type="dcterms:W3CDTF">2024-03-14T04:29:05Z</dcterms:created>
  <dcterms:modified xsi:type="dcterms:W3CDTF">2024-03-16T04:12:53Z</dcterms:modified>
  <cp:version/>
</cp:coreProperties>
</file>